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9" r:id="rId4"/>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5143500" cx="9144000"/>
  <p:notesSz cx="6858000" cy="9144000"/>
  <p:embeddedFontLst>
    <p:embeddedFont>
      <p:font typeface="Roboto"/>
      <p:regular r:id="rId45"/>
      <p:bold r:id="rId46"/>
      <p:italic r:id="rId47"/>
      <p:boldItalic r:id="rId48"/>
    </p:embeddedFont>
    <p:embeddedFont>
      <p:font typeface="Roboto Medium"/>
      <p:regular r:id="rId49"/>
      <p:bold r:id="rId50"/>
      <p:italic r:id="rId51"/>
      <p:boldItalic r:id="rId52"/>
    </p:embeddedFont>
    <p:embeddedFont>
      <p:font typeface="Google Sans"/>
      <p:regular r:id="rId53"/>
      <p:bold r:id="rId54"/>
      <p:italic r:id="rId55"/>
      <p:boldItalic r:id="rId56"/>
    </p:embeddedFont>
    <p:embeddedFont>
      <p:font typeface="Google Sans Medium"/>
      <p:regular r:id="rId57"/>
      <p:bold r:id="rId58"/>
      <p:italic r:id="rId59"/>
      <p:boldItalic r:id="rId60"/>
    </p:embeddedFont>
    <p:embeddedFont>
      <p:font typeface="Roboto Light"/>
      <p:regular r:id="rId61"/>
      <p:bold r:id="rId62"/>
      <p:italic r:id="rId63"/>
      <p:boldItalic r:id="rId64"/>
    </p:embeddedFont>
    <p:embeddedFont>
      <p:font typeface="Roboto Mono"/>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56">
          <p15:clr>
            <a:srgbClr val="A4A3A4"/>
          </p15:clr>
        </p15:guide>
        <p15:guide id="2" pos="278">
          <p15:clr>
            <a:srgbClr val="A4A3A4"/>
          </p15:clr>
        </p15:guide>
        <p15:guide id="3" pos="216">
          <p15:clr>
            <a:srgbClr val="9AA0A6"/>
          </p15:clr>
        </p15:guide>
        <p15:guide id="4" pos="576">
          <p15:clr>
            <a:srgbClr val="9AA0A6"/>
          </p15:clr>
        </p15:guide>
        <p15:guide id="5" pos="673">
          <p15:clr>
            <a:srgbClr val="9AA0A6"/>
          </p15:clr>
        </p15:guide>
        <p15:guide id="6" pos="1035">
          <p15:clr>
            <a:srgbClr val="9AA0A6"/>
          </p15:clr>
        </p15:guide>
        <p15:guide id="7" pos="1130">
          <p15:clr>
            <a:srgbClr val="9AA0A6"/>
          </p15:clr>
        </p15:guide>
        <p15:guide id="8" pos="1482">
          <p15:clr>
            <a:srgbClr val="9AA0A6"/>
          </p15:clr>
        </p15:guide>
        <p15:guide id="9" pos="1569">
          <p15:clr>
            <a:srgbClr val="9AA0A6"/>
          </p15:clr>
        </p15:guide>
        <p15:guide id="10" pos="1929">
          <p15:clr>
            <a:srgbClr val="9AA0A6"/>
          </p15:clr>
        </p15:guide>
        <p15:guide id="11" pos="2031">
          <p15:clr>
            <a:srgbClr val="9AA0A6"/>
          </p15:clr>
        </p15:guide>
        <p15:guide id="12" pos="2388">
          <p15:clr>
            <a:srgbClr val="9AA0A6"/>
          </p15:clr>
        </p15:guide>
        <p15:guide id="13" pos="2478">
          <p15:clr>
            <a:srgbClr val="9AA0A6"/>
          </p15:clr>
        </p15:guide>
        <p15:guide id="14" pos="5169">
          <p15:clr>
            <a:srgbClr val="9AA0A6"/>
          </p15:clr>
        </p15:guide>
        <p15:guide id="15" pos="5087">
          <p15:clr>
            <a:srgbClr val="9AA0A6"/>
          </p15:clr>
        </p15:guide>
        <p15:guide id="16" pos="4725">
          <p15:clr>
            <a:srgbClr val="9AA0A6"/>
          </p15:clr>
        </p15:guide>
        <p15:guide id="17" pos="5522">
          <p15:clr>
            <a:srgbClr val="9AA0A6"/>
          </p15:clr>
        </p15:guide>
        <p15:guide id="18" pos="4630">
          <p15:clr>
            <a:srgbClr val="9AA0A6"/>
          </p15:clr>
        </p15:guide>
        <p15:guide id="19" pos="4278">
          <p15:clr>
            <a:srgbClr val="9AA0A6"/>
          </p15:clr>
        </p15:guide>
        <p15:guide id="20" pos="4191">
          <p15:clr>
            <a:srgbClr val="9AA0A6"/>
          </p15:clr>
        </p15:guide>
        <p15:guide id="21" pos="3824">
          <p15:clr>
            <a:srgbClr val="9AA0A6"/>
          </p15:clr>
        </p15:guide>
        <p15:guide id="22" pos="3737">
          <p15:clr>
            <a:srgbClr val="9AA0A6"/>
          </p15:clr>
        </p15:guide>
        <p15:guide id="23" pos="2927">
          <p15:clr>
            <a:srgbClr val="9AA0A6"/>
          </p15:clr>
        </p15:guide>
        <p15:guide id="24" pos="2833">
          <p15:clr>
            <a:srgbClr val="9AA0A6"/>
          </p15:clr>
        </p15:guide>
        <p15:guide id="25" pos="3282">
          <p15:clr>
            <a:srgbClr val="9AA0A6"/>
          </p15:clr>
        </p15:guide>
        <p15:guide id="26" pos="3378">
          <p15:clr>
            <a:srgbClr val="9AA0A6"/>
          </p15:clr>
        </p15:guide>
        <p15:guide id="27" orient="horz" pos="1080">
          <p15:clr>
            <a:srgbClr val="9AA0A6"/>
          </p15:clr>
        </p15:guide>
        <p15:guide id="28" orient="horz" pos="307">
          <p15:clr>
            <a:srgbClr val="9AA0A6"/>
          </p15:clr>
        </p15:guide>
        <p15:guide id="29" orient="horz" pos="489">
          <p15:clr>
            <a:srgbClr val="9AA0A6"/>
          </p15:clr>
        </p15:guide>
        <p15:guide id="30" orient="horz" pos="588">
          <p15:clr>
            <a:srgbClr val="9AA0A6"/>
          </p15:clr>
        </p15:guide>
        <p15:guide id="31" orient="horz" pos="849">
          <p15:clr>
            <a:srgbClr val="9AA0A6"/>
          </p15:clr>
        </p15:guide>
        <p15:guide id="32" orient="horz" pos="948">
          <p15:clr>
            <a:srgbClr val="9AA0A6"/>
          </p15:clr>
        </p15:guide>
        <p15:guide id="33" orient="horz" pos="2022">
          <p15:clr>
            <a:srgbClr val="9AA0A6"/>
          </p15:clr>
        </p15:guide>
        <p15:guide id="34" orient="horz" pos="1929">
          <p15:clr>
            <a:srgbClr val="9AA0A6"/>
          </p15:clr>
        </p15:guide>
        <p15:guide id="35" orient="horz" pos="1576">
          <p15:clr>
            <a:srgbClr val="9AA0A6"/>
          </p15:clr>
        </p15:guide>
        <p15:guide id="36" orient="horz" pos="1311">
          <p15:clr>
            <a:srgbClr val="9AA0A6"/>
          </p15:clr>
        </p15:guide>
        <p15:guide id="37" orient="horz" pos="1224">
          <p15:clr>
            <a:srgbClr val="9AA0A6"/>
          </p15:clr>
        </p15:guide>
        <p15:guide id="38" orient="horz" pos="162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56" orient="horz"/>
        <p:guide pos="278"/>
        <p:guide pos="216"/>
        <p:guide pos="576"/>
        <p:guide pos="673"/>
        <p:guide pos="1035"/>
        <p:guide pos="1130"/>
        <p:guide pos="1482"/>
        <p:guide pos="1569"/>
        <p:guide pos="1929"/>
        <p:guide pos="2031"/>
        <p:guide pos="2388"/>
        <p:guide pos="2478"/>
        <p:guide pos="5169"/>
        <p:guide pos="5087"/>
        <p:guide pos="4725"/>
        <p:guide pos="5522"/>
        <p:guide pos="4630"/>
        <p:guide pos="4278"/>
        <p:guide pos="4191"/>
        <p:guide pos="3824"/>
        <p:guide pos="3737"/>
        <p:guide pos="2927"/>
        <p:guide pos="2833"/>
        <p:guide pos="3282"/>
        <p:guide pos="3378"/>
        <p:guide pos="1080" orient="horz"/>
        <p:guide pos="307" orient="horz"/>
        <p:guide pos="489" orient="horz"/>
        <p:guide pos="588" orient="horz"/>
        <p:guide pos="849" orient="horz"/>
        <p:guide pos="948" orient="horz"/>
        <p:guide pos="2022" orient="horz"/>
        <p:guide pos="1929" orient="horz"/>
        <p:guide pos="1576" orient="horz"/>
        <p:guide pos="1311" orient="horz"/>
        <p:guide pos="1224" orient="horz"/>
        <p:guide pos="162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Roboto-bold.fntdata"/><Relationship Id="rId45" Type="http://schemas.openxmlformats.org/officeDocument/2006/relationships/font" Target="fonts/Roboto-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boldItalic.fntdata"/><Relationship Id="rId47" Type="http://schemas.openxmlformats.org/officeDocument/2006/relationships/font" Target="fonts/Roboto-italic.fntdata"/><Relationship Id="rId49" Type="http://schemas.openxmlformats.org/officeDocument/2006/relationships/font" Target="fonts/RobotoMedium-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Light-bold.fntdata"/><Relationship Id="rId61" Type="http://schemas.openxmlformats.org/officeDocument/2006/relationships/font" Target="fonts/RobotoLight-regular.fntdata"/><Relationship Id="rId20" Type="http://schemas.openxmlformats.org/officeDocument/2006/relationships/slide" Target="slides/slide14.xml"/><Relationship Id="rId64" Type="http://schemas.openxmlformats.org/officeDocument/2006/relationships/font" Target="fonts/RobotoLight-boldItalic.fntdata"/><Relationship Id="rId63" Type="http://schemas.openxmlformats.org/officeDocument/2006/relationships/font" Target="fonts/RobotoLight-italic.fntdata"/><Relationship Id="rId22" Type="http://schemas.openxmlformats.org/officeDocument/2006/relationships/slide" Target="slides/slide16.xml"/><Relationship Id="rId66" Type="http://schemas.openxmlformats.org/officeDocument/2006/relationships/font" Target="fonts/RobotoMono-bold.fntdata"/><Relationship Id="rId21" Type="http://schemas.openxmlformats.org/officeDocument/2006/relationships/slide" Target="slides/slide15.xml"/><Relationship Id="rId65" Type="http://schemas.openxmlformats.org/officeDocument/2006/relationships/font" Target="fonts/RobotoMono-regular.fntdata"/><Relationship Id="rId24" Type="http://schemas.openxmlformats.org/officeDocument/2006/relationships/slide" Target="slides/slide18.xml"/><Relationship Id="rId68" Type="http://schemas.openxmlformats.org/officeDocument/2006/relationships/font" Target="fonts/RobotoMono-boldItalic.fntdata"/><Relationship Id="rId23" Type="http://schemas.openxmlformats.org/officeDocument/2006/relationships/slide" Target="slides/slide17.xml"/><Relationship Id="rId67" Type="http://schemas.openxmlformats.org/officeDocument/2006/relationships/font" Target="fonts/RobotoMono-italic.fntdata"/><Relationship Id="rId60" Type="http://schemas.openxmlformats.org/officeDocument/2006/relationships/font" Target="fonts/GoogleSansMedium-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italic.fntdata"/><Relationship Id="rId50" Type="http://schemas.openxmlformats.org/officeDocument/2006/relationships/font" Target="fonts/RobotoMedium-bold.fntdata"/><Relationship Id="rId53" Type="http://schemas.openxmlformats.org/officeDocument/2006/relationships/font" Target="fonts/GoogleSans-regular.fntdata"/><Relationship Id="rId52" Type="http://schemas.openxmlformats.org/officeDocument/2006/relationships/font" Target="fonts/RobotoMedium-boldItalic.fntdata"/><Relationship Id="rId11" Type="http://schemas.openxmlformats.org/officeDocument/2006/relationships/slide" Target="slides/slide5.xml"/><Relationship Id="rId55" Type="http://schemas.openxmlformats.org/officeDocument/2006/relationships/font" Target="fonts/GoogleSans-italic.fntdata"/><Relationship Id="rId10" Type="http://schemas.openxmlformats.org/officeDocument/2006/relationships/slide" Target="slides/slide4.xml"/><Relationship Id="rId54" Type="http://schemas.openxmlformats.org/officeDocument/2006/relationships/font" Target="fonts/GoogleSans-bold.fntdata"/><Relationship Id="rId13" Type="http://schemas.openxmlformats.org/officeDocument/2006/relationships/slide" Target="slides/slide7.xml"/><Relationship Id="rId57" Type="http://schemas.openxmlformats.org/officeDocument/2006/relationships/font" Target="fonts/GoogleSansMedium-regular.fntdata"/><Relationship Id="rId12" Type="http://schemas.openxmlformats.org/officeDocument/2006/relationships/slide" Target="slides/slide6.xml"/><Relationship Id="rId56" Type="http://schemas.openxmlformats.org/officeDocument/2006/relationships/font" Target="fonts/GoogleSans-boldItalic.fntdata"/><Relationship Id="rId15" Type="http://schemas.openxmlformats.org/officeDocument/2006/relationships/slide" Target="slides/slide9.xml"/><Relationship Id="rId59" Type="http://schemas.openxmlformats.org/officeDocument/2006/relationships/font" Target="fonts/GoogleSansMedium-italic.fntdata"/><Relationship Id="rId14" Type="http://schemas.openxmlformats.org/officeDocument/2006/relationships/slide" Target="slides/slide8.xml"/><Relationship Id="rId58" Type="http://schemas.openxmlformats.org/officeDocument/2006/relationships/font" Target="fonts/GoogleSans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png>
</file>

<file path=ppt/media/image26.gi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tensorflow.org/datasets" TargetMode="External"/><Relationship Id="rId3" Type="http://schemas.openxmlformats.org/officeDocument/2006/relationships/hyperlink" Target="https://colab.research.google.com/github/tensorflow/docs/blob/master/site/en/r2/tutorials/load_data/images.ipynb"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nsorflow.org/versions/r2.0/api_docs/python/tf/data/Dataset"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TensorFlow"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i.googleblog.com/2018/04/mobilenetv2-next-generation-of-on.html"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nsorflow.org/guide/graphs"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4411c120f9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4411c120f9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5995fc3060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5995fc3060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jump into the code!</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en"/>
              <a:t>Go to the exercise notebook</a:t>
            </a:r>
            <a:endParaRPr/>
          </a:p>
          <a:p>
            <a:pPr indent="-298450" lvl="0" marL="457200" rtl="0" algn="l">
              <a:spcBef>
                <a:spcPts val="0"/>
              </a:spcBef>
              <a:spcAft>
                <a:spcPts val="0"/>
              </a:spcAft>
              <a:buSzPts val="1100"/>
              <a:buAutoNum type="arabicPeriod"/>
            </a:pPr>
            <a:r>
              <a:rPr lang="en"/>
              <a:t>Open the exercise in Colab, a browser based notebook for running code in the cloud without needing to setup your computer.</a:t>
            </a:r>
            <a:endParaRPr/>
          </a:p>
          <a:p>
            <a:pPr indent="-298450" lvl="0" marL="457200" rtl="0" algn="l">
              <a:spcBef>
                <a:spcPts val="0"/>
              </a:spcBef>
              <a:spcAft>
                <a:spcPts val="0"/>
              </a:spcAft>
              <a:buSzPts val="1100"/>
              <a:buAutoNum type="arabicPeriod"/>
            </a:pPr>
            <a:r>
              <a:rPr lang="en"/>
              <a:t>Sign into your Google account</a:t>
            </a:r>
            <a:r>
              <a:rPr lang="en"/>
              <a:t> (if it is their own account they can save the notebook in Drive to refer to later)</a:t>
            </a:r>
            <a:endParaRPr/>
          </a:p>
          <a:p>
            <a:pPr indent="-298450" lvl="0" marL="457200" rtl="0" algn="l">
              <a:spcBef>
                <a:spcPts val="0"/>
              </a:spcBef>
              <a:spcAft>
                <a:spcPts val="0"/>
              </a:spcAft>
              <a:buSzPts val="1100"/>
              <a:buAutoNum type="arabicPeriod"/>
            </a:pPr>
            <a:r>
              <a:rPr lang="en"/>
              <a:t>Activate the cloud-based runtime so you can run code in the cloud rather than setting up your machine</a:t>
            </a:r>
            <a:endParaRPr/>
          </a:p>
          <a:p>
            <a:pPr indent="-298450" lvl="0" marL="457200" rtl="0" algn="l">
              <a:spcBef>
                <a:spcPts val="0"/>
              </a:spcBef>
              <a:spcAft>
                <a:spcPts val="0"/>
              </a:spcAft>
              <a:buSzPts val="1100"/>
              <a:buAutoNum type="arabicPeriod"/>
            </a:pPr>
            <a:r>
              <a:rPr lang="en"/>
              <a:t>Run the code in a cell by clicking on the play/triangle button.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5cf0611e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5cf0611e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5c94653d9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5c94653d9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setup our libraries first.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5c94653d9d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5c94653d9d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g5c94653d9d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5c94653d9d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 this exercise, </a:t>
            </a:r>
            <a:r>
              <a:rPr lang="en" sz="1050">
                <a:solidFill>
                  <a:schemeClr val="dk1"/>
                </a:solidFill>
                <a:highlight>
                  <a:schemeClr val="lt1"/>
                </a:highlight>
                <a:latin typeface="Roboto"/>
                <a:ea typeface="Roboto"/>
                <a:cs typeface="Roboto"/>
                <a:sym typeface="Roboto"/>
              </a:rPr>
              <a:t>we will use </a:t>
            </a:r>
            <a:r>
              <a:rPr lang="en" sz="1050" u="sng">
                <a:solidFill>
                  <a:schemeClr val="accent5"/>
                </a:solidFill>
                <a:highlight>
                  <a:schemeClr val="lt1"/>
                </a:highlight>
                <a:latin typeface="Roboto"/>
                <a:ea typeface="Roboto"/>
                <a:cs typeface="Roboto"/>
                <a:sym typeface="Roboto"/>
                <a:hlinkClick r:id="rId2"/>
              </a:rPr>
              <a:t>TensorFlow Datasets</a:t>
            </a:r>
            <a:r>
              <a:rPr lang="en" sz="1050">
                <a:solidFill>
                  <a:schemeClr val="accent2"/>
                </a:solidFill>
                <a:highlight>
                  <a:schemeClr val="lt1"/>
                </a:highlight>
                <a:latin typeface="Roboto"/>
                <a:ea typeface="Roboto"/>
                <a:cs typeface="Roboto"/>
                <a:sym typeface="Roboto"/>
              </a:rPr>
              <a:t> </a:t>
            </a:r>
            <a:r>
              <a:rPr lang="en" sz="1050">
                <a:solidFill>
                  <a:schemeClr val="dk1"/>
                </a:solidFill>
                <a:highlight>
                  <a:schemeClr val="lt1"/>
                </a:highlight>
                <a:latin typeface="Roboto"/>
                <a:ea typeface="Roboto"/>
                <a:cs typeface="Roboto"/>
                <a:sym typeface="Roboto"/>
              </a:rPr>
              <a:t>to load the cats and dogs dataset.</a:t>
            </a:r>
            <a:endParaRPr sz="1050">
              <a:solidFill>
                <a:schemeClr val="dk1"/>
              </a:solidFill>
              <a:highlight>
                <a:schemeClr val="lt1"/>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050">
              <a:solidFill>
                <a:schemeClr val="accent2"/>
              </a:solidFill>
              <a:highlight>
                <a:schemeClr val="lt1"/>
              </a:highlight>
              <a:latin typeface="Roboto"/>
              <a:ea typeface="Roboto"/>
              <a:cs typeface="Roboto"/>
              <a:sym typeface="Roboto"/>
            </a:endParaRPr>
          </a:p>
          <a:p>
            <a:pPr indent="0" lvl="0" marL="0" rtl="0" algn="l">
              <a:lnSpc>
                <a:spcPct val="115000"/>
              </a:lnSpc>
              <a:spcBef>
                <a:spcPts val="500"/>
              </a:spcBef>
              <a:spcAft>
                <a:spcPts val="0"/>
              </a:spcAft>
              <a:buClr>
                <a:schemeClr val="dk1"/>
              </a:buClr>
              <a:buSzPts val="1100"/>
              <a:buFont typeface="Arial"/>
              <a:buNone/>
            </a:pPr>
            <a:r>
              <a:rPr lang="en" sz="1050">
                <a:solidFill>
                  <a:schemeClr val="dk1"/>
                </a:solidFill>
                <a:highlight>
                  <a:schemeClr val="lt1"/>
                </a:highlight>
                <a:latin typeface="Roboto"/>
                <a:ea typeface="Roboto"/>
                <a:cs typeface="Roboto"/>
                <a:sym typeface="Roboto"/>
              </a:rPr>
              <a:t>This tfds package is the easiest way to load pre-defined data.</a:t>
            </a:r>
            <a:endParaRPr sz="1050">
              <a:solidFill>
                <a:schemeClr val="dk1"/>
              </a:solidFill>
              <a:highlight>
                <a:schemeClr val="lt1"/>
              </a:highlight>
              <a:latin typeface="Roboto"/>
              <a:ea typeface="Roboto"/>
              <a:cs typeface="Roboto"/>
              <a:sym typeface="Roboto"/>
            </a:endParaRPr>
          </a:p>
          <a:p>
            <a:pPr indent="0" lvl="0" marL="0" rtl="0" algn="l">
              <a:lnSpc>
                <a:spcPct val="115000"/>
              </a:lnSpc>
              <a:spcBef>
                <a:spcPts val="500"/>
              </a:spcBef>
              <a:spcAft>
                <a:spcPts val="0"/>
              </a:spcAft>
              <a:buClr>
                <a:schemeClr val="dk1"/>
              </a:buClr>
              <a:buSzPts val="1100"/>
              <a:buFont typeface="Arial"/>
              <a:buNone/>
            </a:pPr>
            <a:r>
              <a:rPr lang="en" sz="1050">
                <a:solidFill>
                  <a:schemeClr val="dk1"/>
                </a:solidFill>
                <a:highlight>
                  <a:schemeClr val="lt1"/>
                </a:highlight>
                <a:latin typeface="Roboto"/>
                <a:ea typeface="Roboto"/>
                <a:cs typeface="Roboto"/>
                <a:sym typeface="Roboto"/>
              </a:rPr>
              <a:t>Extra info: If you have your own data, and are interested in importing using it with TensorFlow see </a:t>
            </a:r>
            <a:r>
              <a:rPr lang="en" sz="1050" u="sng">
                <a:solidFill>
                  <a:schemeClr val="accent5"/>
                </a:solidFill>
                <a:highlight>
                  <a:schemeClr val="lt1"/>
                </a:highlight>
                <a:latin typeface="Roboto"/>
                <a:ea typeface="Roboto"/>
                <a:cs typeface="Roboto"/>
                <a:sym typeface="Roboto"/>
                <a:hlinkClick r:id="rId3"/>
              </a:rPr>
              <a:t>loading image data</a:t>
            </a:r>
            <a:endParaRPr sz="1050" u="sng">
              <a:solidFill>
                <a:schemeClr val="accent5"/>
              </a:solidFill>
              <a:highlight>
                <a:schemeClr val="lt1"/>
              </a:highlight>
              <a:latin typeface="Roboto"/>
              <a:ea typeface="Roboto"/>
              <a:cs typeface="Roboto"/>
              <a:sym typeface="Roboto"/>
            </a:endParaRPr>
          </a:p>
          <a:p>
            <a:pPr indent="0" lvl="0" marL="0" rtl="0" algn="l">
              <a:spcBef>
                <a:spcPts val="5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5c94653d9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5c94653d9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200">
                <a:solidFill>
                  <a:srgbClr val="202124"/>
                </a:solidFill>
                <a:highlight>
                  <a:srgbClr val="FFFFFF"/>
                </a:highlight>
                <a:latin typeface="Roboto"/>
                <a:ea typeface="Roboto"/>
                <a:cs typeface="Roboto"/>
                <a:sym typeface="Roboto"/>
              </a:rPr>
              <a:t>The </a:t>
            </a:r>
            <a:r>
              <a:rPr lang="en">
                <a:solidFill>
                  <a:srgbClr val="37474F"/>
                </a:solidFill>
                <a:highlight>
                  <a:srgbClr val="F1F3F4"/>
                </a:highlight>
                <a:latin typeface="Roboto Mono"/>
                <a:ea typeface="Roboto Mono"/>
                <a:cs typeface="Roboto Mono"/>
                <a:sym typeface="Roboto Mono"/>
              </a:rPr>
              <a:t>tfds.load</a:t>
            </a:r>
            <a:r>
              <a:rPr lang="en" sz="1200">
                <a:solidFill>
                  <a:srgbClr val="202124"/>
                </a:solidFill>
                <a:highlight>
                  <a:srgbClr val="FFFFFF"/>
                </a:highlight>
                <a:latin typeface="Roboto"/>
                <a:ea typeface="Roboto"/>
                <a:cs typeface="Roboto"/>
                <a:sym typeface="Roboto"/>
              </a:rPr>
              <a:t> method downloads and caches the data, and returns a </a:t>
            </a:r>
            <a:r>
              <a:rPr lang="en">
                <a:solidFill>
                  <a:srgbClr val="1A73E8"/>
                </a:solidFill>
                <a:highlight>
                  <a:srgbClr val="F1F3F4"/>
                </a:highlight>
                <a:uFill>
                  <a:noFill/>
                </a:uFill>
                <a:latin typeface="Roboto Mono"/>
                <a:ea typeface="Roboto Mono"/>
                <a:cs typeface="Roboto Mono"/>
                <a:sym typeface="Roboto Mono"/>
                <a:hlinkClick r:id="rId2"/>
              </a:rPr>
              <a:t>tf.data.Dataset</a:t>
            </a:r>
            <a:r>
              <a:rPr lang="en" sz="1200">
                <a:solidFill>
                  <a:srgbClr val="202124"/>
                </a:solidFill>
                <a:highlight>
                  <a:srgbClr val="FFFFFF"/>
                </a:highlight>
                <a:latin typeface="Roboto"/>
                <a:ea typeface="Roboto"/>
                <a:cs typeface="Roboto"/>
                <a:sym typeface="Roboto"/>
              </a:rPr>
              <a:t> object. These objects provide powerful, efficient methods for manipulating data and piping it into your model.</a:t>
            </a:r>
            <a:endParaRPr sz="1200">
              <a:solidFill>
                <a:srgbClr val="202124"/>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200">
                <a:solidFill>
                  <a:srgbClr val="202124"/>
                </a:solidFill>
                <a:highlight>
                  <a:srgbClr val="FFFFFF"/>
                </a:highlight>
                <a:latin typeface="Roboto"/>
                <a:ea typeface="Roboto"/>
                <a:cs typeface="Roboto"/>
                <a:sym typeface="Roboto"/>
              </a:rPr>
              <a:t>Since the </a:t>
            </a:r>
            <a:r>
              <a:rPr lang="en">
                <a:solidFill>
                  <a:srgbClr val="37474F"/>
                </a:solidFill>
                <a:highlight>
                  <a:srgbClr val="F1F3F4"/>
                </a:highlight>
                <a:latin typeface="Roboto Mono"/>
                <a:ea typeface="Roboto Mono"/>
                <a:cs typeface="Roboto Mono"/>
                <a:sym typeface="Roboto Mono"/>
              </a:rPr>
              <a:t>"cats_vs_dog"</a:t>
            </a:r>
            <a:r>
              <a:rPr lang="en" sz="1200">
                <a:solidFill>
                  <a:srgbClr val="202124"/>
                </a:solidFill>
                <a:highlight>
                  <a:srgbClr val="FFFFFF"/>
                </a:highlight>
                <a:latin typeface="Roboto"/>
                <a:ea typeface="Roboto"/>
                <a:cs typeface="Roboto"/>
                <a:sym typeface="Roboto"/>
              </a:rPr>
              <a:t> code doesn't define standard splits, use the subsplit feature to divide it into (train, validation, test) with 80%, 10%, 10% of the data respectively.</a:t>
            </a:r>
            <a:endParaRPr sz="1200">
              <a:solidFill>
                <a:srgbClr val="202124"/>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5c94653d9d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5c94653d9d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What do you think happen in the red box?</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Answer: It show the first two images and labels from the training set.</a:t>
            </a:r>
            <a:endParaRPr sz="1200">
              <a:solidFill>
                <a:srgbClr val="202124"/>
              </a:solidFill>
              <a:highlight>
                <a:srgbClr val="FFFFFF"/>
              </a:highlight>
              <a:latin typeface="Roboto"/>
              <a:ea typeface="Roboto"/>
              <a:cs typeface="Roboto"/>
              <a:sym typeface="Roboto"/>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5c94653d9d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5c94653d9d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want all the data to have the same size: 160x160</a:t>
            </a:r>
            <a:endParaRPr/>
          </a:p>
          <a:p>
            <a:pPr indent="0" lvl="0" marL="0" rtl="0" algn="l">
              <a:spcBef>
                <a:spcPts val="0"/>
              </a:spcBef>
              <a:spcAft>
                <a:spcPts val="0"/>
              </a:spcAft>
              <a:buNone/>
            </a:pPr>
            <a:r>
              <a:rPr lang="en"/>
              <a:t>We changed the size by creating a function called format_example and pass the image and label for each image.</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tf.image module help us to format the images size to the size we want.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Resize the images to a fixed input size, and rescale the input channels to a range of [-1,1]</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5c94653d9d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5c94653d9d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Apply the formatting it to all the datasets.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5c94653d9d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5c94653d9d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want the model to learn general patterns, not coincidental patterns because of the way the data is arranged. To avoid the issue we'll shuffle the data and bundle it into groups to keep the model from fixating on unintentional patterns.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a</a:t>
            </a:r>
            <a:r>
              <a:rPr lang="en"/>
              <a:t>pply the batches to all of the datasets.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5995fc306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5995fc306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u="sng">
                <a:solidFill>
                  <a:schemeClr val="accent5"/>
                </a:solidFill>
                <a:hlinkClick r:id="rId2"/>
              </a:rPr>
              <a:t>Image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Answer on next slide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g5c94653d9d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5c94653d9d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result you get from running this code?</a:t>
            </a:r>
            <a:endParaRPr/>
          </a:p>
          <a:p>
            <a:pPr indent="0" lvl="0" marL="0" rtl="0" algn="l">
              <a:spcBef>
                <a:spcPts val="0"/>
              </a:spcBef>
              <a:spcAft>
                <a:spcPts val="0"/>
              </a:spcAft>
              <a:buNone/>
            </a:pPr>
            <a:r>
              <a:rPr lang="en"/>
              <a:t>I got TensorShape([32, 160, 160, 3])! You can see 160, 160 is the width and height for that sample image.</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g5c94653d9d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5c94653d9d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Clr>
                <a:schemeClr val="dk1"/>
              </a:buClr>
              <a:buSzPts val="1100"/>
              <a:buFont typeface="Arial"/>
              <a:buNone/>
            </a:pPr>
            <a:r>
              <a:rPr lang="en" sz="1050">
                <a:highlight>
                  <a:srgbClr val="FFFFFF"/>
                </a:highlight>
                <a:latin typeface="Roboto"/>
                <a:ea typeface="Roboto"/>
                <a:cs typeface="Roboto"/>
                <a:sym typeface="Roboto"/>
              </a:rPr>
              <a:t>First, you need to pick which layer of MobileNet V2 you will use for feature extraction. Obviously, the very last classification layer (on "top", as most diagrams of machine learning models go from bottom to top) is not very useful. Instead, you will follow the common practice to instead depend on the very last layer before the flatten operation. This layer is called the "bottleneck layer". The bottleneck features retain much generality as compared to the final/top layer.</a:t>
            </a:r>
            <a:endParaRPr sz="1050">
              <a:highlight>
                <a:srgbClr val="FFFFFF"/>
              </a:highlight>
              <a:latin typeface="Roboto"/>
              <a:ea typeface="Roboto"/>
              <a:cs typeface="Roboto"/>
              <a:sym typeface="Roboto"/>
            </a:endParaRPr>
          </a:p>
          <a:p>
            <a:pPr indent="0" lvl="0" marL="0" rtl="0" algn="l">
              <a:lnSpc>
                <a:spcPct val="115000"/>
              </a:lnSpc>
              <a:spcBef>
                <a:spcPts val="500"/>
              </a:spcBef>
              <a:spcAft>
                <a:spcPts val="0"/>
              </a:spcAft>
              <a:buClr>
                <a:schemeClr val="dk1"/>
              </a:buClr>
              <a:buSzPts val="1100"/>
              <a:buFont typeface="Arial"/>
              <a:buNone/>
            </a:pPr>
            <a:r>
              <a:rPr lang="en" sz="1050">
                <a:highlight>
                  <a:srgbClr val="FFFFFF"/>
                </a:highlight>
                <a:latin typeface="Roboto"/>
                <a:ea typeface="Roboto"/>
                <a:cs typeface="Roboto"/>
                <a:sym typeface="Roboto"/>
              </a:rPr>
              <a:t>First, instantiate a MobileNet V2 model pre-loaded with weights trained on ImageNet. By specifying the </a:t>
            </a:r>
            <a:r>
              <a:rPr b="1" lang="en" sz="1050">
                <a:highlight>
                  <a:srgbClr val="FFFFFF"/>
                </a:highlight>
                <a:latin typeface="Roboto"/>
                <a:ea typeface="Roboto"/>
                <a:cs typeface="Roboto"/>
                <a:sym typeface="Roboto"/>
              </a:rPr>
              <a:t>include_top=False</a:t>
            </a:r>
            <a:r>
              <a:rPr lang="en" sz="1050">
                <a:highlight>
                  <a:srgbClr val="FFFFFF"/>
                </a:highlight>
                <a:latin typeface="Roboto"/>
                <a:ea typeface="Roboto"/>
                <a:cs typeface="Roboto"/>
                <a:sym typeface="Roboto"/>
              </a:rPr>
              <a:t> argument, you load a network that doesn't include the classification layers at the top, which is ideal for feature extraction.</a:t>
            </a:r>
            <a:endParaRPr sz="1050">
              <a:highlight>
                <a:srgbClr val="FFFFFF"/>
              </a:highlight>
              <a:latin typeface="Roboto"/>
              <a:ea typeface="Roboto"/>
              <a:cs typeface="Roboto"/>
              <a:sym typeface="Roboto"/>
            </a:endParaRPr>
          </a:p>
          <a:p>
            <a:pPr indent="0" lvl="0" marL="0" rtl="0" algn="l">
              <a:spcBef>
                <a:spcPts val="50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5c94653d9d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5c94653d9d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will create the base model from the MobileNet V2 model developed at Google. This is pre-trained on the ImageNet dataset, a large dataset of 1.4M images and 1000 classes of web images. ImageNet has a fairly arbitrary research training dataset with categories like jackfruit and syringe, but this base of knowledge will help us tell apart cats and dogs from our specific dataset.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Image from </a:t>
            </a:r>
            <a:r>
              <a:rPr lang="en" u="sng">
                <a:solidFill>
                  <a:schemeClr val="hlink"/>
                </a:solidFill>
                <a:hlinkClick r:id="rId2"/>
              </a:rPr>
              <a:t>https://ai.googleblog.com/2018/04/mobilenetv2-next-generation-of-on.html</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5c94653d9d_1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5c94653d9d_1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will freeze the convolutional base created from the previous step and use that as a feature extractor, add a classifier on top of it and train the top-level classifier.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feature extractor converts each 160x160x3 image to a 5x5x1280 block of features. See what it does to the example batch of images: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Google Shape;375;g5c94653d9d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5c94653d9d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It's important to freeze the convolutional based before you compile and train the model. By freezing (or setting layer.trainable = False), you prevent the weights in a given layer from being updated during training. MobileNet V2 has many layers, so setting the entire model's trainable flag to False will freeze all the layers.</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That’s an example of result I get when I run that code</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202124"/>
              </a:solidFill>
              <a:highlight>
                <a:srgbClr val="FFFFFF"/>
              </a:highlight>
              <a:latin typeface="Roboto"/>
              <a:ea typeface="Roboto"/>
              <a:cs typeface="Roboto"/>
              <a:sym typeface="Roboto"/>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g5c94653d9d_1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5c94653d9d_1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generate predictions from the block of features, average over the spatial 5x5 spatial locations, using a tf.keras.layers.GlobalAveragePooling2D layer to convert the features to a single 1280-element vector per image.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5c94653d9d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5c94653d9d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Apply a tf.keras.layers.Dense layer to convert these features into a single prediction per image. You don't need an activation function here because this prediction will be treated as a logit, or a raw prediction value. Positive numbers predict class 1, negative numbers predict class 0.</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g5c94653d9d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5c94653d9d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stack the feature extractor, and these two layers using a tf.keras.Sequential model:</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 name="Shape 400"/>
        <p:cNvGrpSpPr/>
        <p:nvPr/>
      </p:nvGrpSpPr>
      <p:grpSpPr>
        <a:xfrm>
          <a:off x="0" y="0"/>
          <a:ext cx="0" cy="0"/>
          <a:chOff x="0" y="0"/>
          <a:chExt cx="0" cy="0"/>
        </a:xfrm>
      </p:grpSpPr>
      <p:sp>
        <p:nvSpPr>
          <p:cNvPr id="401" name="Google Shape;401;g5c94653d9d_1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5c94653d9d_1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Google Shape;407;g5c94653d9d_1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5c94653d9d_1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result I got after compiling the model. </a:t>
            </a:r>
            <a:endParaRPr/>
          </a:p>
          <a:p>
            <a:pPr indent="0" lvl="0" marL="0" rtl="0" algn="l">
              <a:spcBef>
                <a:spcPts val="0"/>
              </a:spcBef>
              <a:spcAft>
                <a:spcPts val="0"/>
              </a:spcAft>
              <a:buNone/>
            </a:pPr>
            <a:r>
              <a:rPr lang="en"/>
              <a:t>Anyone can help me explain what happened here?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5995fc306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5995fc306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TensorFlow is not a new programming language. It's a library which means it can be used within your existing code. The purpose of the library is to make it easier to implement common mathematical functions from linear algebra and calculus.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Rather than have all data flow through a single algorithm, TensorFlow can process the data in parallel. This is essential for setting up a neural network with multiple nodes and layers.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Image from </a:t>
            </a:r>
            <a:r>
              <a:rPr lang="en" u="sng">
                <a:solidFill>
                  <a:schemeClr val="hlink"/>
                </a:solidFill>
                <a:hlinkClick r:id="rId2"/>
              </a:rPr>
              <a:t>https://www.tensorflow.org/guide/graphs</a:t>
            </a:r>
            <a:endParaRPr>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5c94653d9d_1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5c94653d9d_1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2.5M parameters in MobileNet are frozen, but there are 1.2K _trainable_ parameters in the Dense layer.  These are divided between two `tf.Variable` objects, the weights and biases.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5c94653d9d_1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5c94653d9d_1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result did you get?</a:t>
            </a:r>
            <a:endParaRPr/>
          </a:p>
          <a:p>
            <a:pPr indent="0" lvl="0" marL="0" rtl="0" algn="l">
              <a:spcBef>
                <a:spcPts val="0"/>
              </a:spcBef>
              <a:spcAft>
                <a:spcPts val="0"/>
              </a:spcAft>
              <a:buNone/>
            </a:pPr>
            <a:r>
              <a:rPr lang="en"/>
              <a:t>Spend time refining the code to improve your result.</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4" name="Shape 424"/>
        <p:cNvGrpSpPr/>
        <p:nvPr/>
      </p:nvGrpSpPr>
      <p:grpSpPr>
        <a:xfrm>
          <a:off x="0" y="0"/>
          <a:ext cx="0" cy="0"/>
          <a:chOff x="0" y="0"/>
          <a:chExt cx="0" cy="0"/>
        </a:xfrm>
      </p:grpSpPr>
      <p:sp>
        <p:nvSpPr>
          <p:cNvPr id="425" name="Google Shape;425;g5c94653d9d_1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5c94653d9d_1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Note: If you are wondering why the validation metrics are clearly better than the training metrics, the main factor is because layers like tf.keras.layers.BatchNormalization and tf.keras.layers.Dropout affect accuracy during training. They are turned off when calculating validation loss.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To a lesser extent, it is also because training metrics report the average for an epoch, while validation metrics are evaluated after the epoch, so validation metrics see a model that has trained slightly longer.</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Images from output of tutorial</a:t>
            </a:r>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Google Shape;430;g5c94653d9d_1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5c94653d9d_1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None/>
            </a:pPr>
            <a:r>
              <a:rPr lang="en" sz="1050">
                <a:highlight>
                  <a:srgbClr val="FFFFFF"/>
                </a:highlight>
                <a:latin typeface="Roboto"/>
                <a:ea typeface="Roboto"/>
                <a:cs typeface="Roboto"/>
                <a:sym typeface="Roboto"/>
              </a:rPr>
              <a:t>In our feature extraction experiment, you were only training a few layers on top of an MobileNet V2 base model. The weights of the pre-trained network were </a:t>
            </a:r>
            <a:r>
              <a:rPr b="1" lang="en" sz="1050">
                <a:highlight>
                  <a:srgbClr val="FFFFFF"/>
                </a:highlight>
                <a:latin typeface="Roboto"/>
                <a:ea typeface="Roboto"/>
                <a:cs typeface="Roboto"/>
                <a:sym typeface="Roboto"/>
              </a:rPr>
              <a:t>not</a:t>
            </a:r>
            <a:r>
              <a:rPr lang="en" sz="1050">
                <a:highlight>
                  <a:srgbClr val="FFFFFF"/>
                </a:highlight>
                <a:latin typeface="Roboto"/>
                <a:ea typeface="Roboto"/>
                <a:cs typeface="Roboto"/>
                <a:sym typeface="Roboto"/>
              </a:rPr>
              <a:t> updated during training.</a:t>
            </a:r>
            <a:endParaRPr sz="1050">
              <a:highlight>
                <a:srgbClr val="FFFFFF"/>
              </a:highlight>
              <a:latin typeface="Roboto"/>
              <a:ea typeface="Roboto"/>
              <a:cs typeface="Roboto"/>
              <a:sym typeface="Roboto"/>
            </a:endParaRPr>
          </a:p>
          <a:p>
            <a:pPr indent="0" lvl="0" marL="0" rtl="0" algn="l">
              <a:lnSpc>
                <a:spcPct val="115000"/>
              </a:lnSpc>
              <a:spcBef>
                <a:spcPts val="500"/>
              </a:spcBef>
              <a:spcAft>
                <a:spcPts val="0"/>
              </a:spcAft>
              <a:buNone/>
            </a:pPr>
            <a:r>
              <a:rPr lang="en" sz="1050">
                <a:highlight>
                  <a:srgbClr val="FFFFFF"/>
                </a:highlight>
                <a:latin typeface="Roboto"/>
                <a:ea typeface="Roboto"/>
                <a:cs typeface="Roboto"/>
                <a:sym typeface="Roboto"/>
              </a:rPr>
              <a:t>One way to increase performance even further is to train (or "fine-tune") the weights of the top layers of the pre-trained model alongside the training of the classifier you added. The training process will force the weights to be tuned from generic features maps to features associated specifically to our dataset.</a:t>
            </a:r>
            <a:endParaRPr sz="1050">
              <a:highlight>
                <a:srgbClr val="FFFFFF"/>
              </a:highlight>
              <a:latin typeface="Roboto"/>
              <a:ea typeface="Roboto"/>
              <a:cs typeface="Roboto"/>
              <a:sym typeface="Roboto"/>
            </a:endParaRPr>
          </a:p>
          <a:p>
            <a:pPr indent="0" lvl="0" marL="0" rtl="0" algn="l">
              <a:lnSpc>
                <a:spcPct val="115000"/>
              </a:lnSpc>
              <a:spcBef>
                <a:spcPts val="500"/>
              </a:spcBef>
              <a:spcAft>
                <a:spcPts val="0"/>
              </a:spcAft>
              <a:buNone/>
            </a:pPr>
            <a:r>
              <a:rPr lang="en" sz="1050">
                <a:highlight>
                  <a:srgbClr val="FFFFFF"/>
                </a:highlight>
                <a:latin typeface="Roboto"/>
                <a:ea typeface="Roboto"/>
                <a:cs typeface="Roboto"/>
                <a:sym typeface="Roboto"/>
              </a:rPr>
              <a:t>Note: This should only be attempted after you have trained the top-level classifier with the pre-trained model set to non-trainable. If you add a randomly initialized classifier on top of a pre-trained model and attempt to train all layers jointly, the magnitude of the gradient updates will be too large (due to the random weights from the classifier) and your pre-trained model will forget what it has learned.</a:t>
            </a:r>
            <a:endParaRPr sz="1050">
              <a:highlight>
                <a:srgbClr val="FFFFFF"/>
              </a:highlight>
              <a:latin typeface="Roboto"/>
              <a:ea typeface="Roboto"/>
              <a:cs typeface="Roboto"/>
              <a:sym typeface="Roboto"/>
            </a:endParaRPr>
          </a:p>
          <a:p>
            <a:pPr indent="0" lvl="0" marL="0" rtl="0" algn="l">
              <a:lnSpc>
                <a:spcPct val="115000"/>
              </a:lnSpc>
              <a:spcBef>
                <a:spcPts val="500"/>
              </a:spcBef>
              <a:spcAft>
                <a:spcPts val="0"/>
              </a:spcAft>
              <a:buNone/>
            </a:pPr>
            <a:r>
              <a:rPr lang="en" sz="1050">
                <a:highlight>
                  <a:srgbClr val="FFFFFF"/>
                </a:highlight>
                <a:latin typeface="Roboto"/>
                <a:ea typeface="Roboto"/>
                <a:cs typeface="Roboto"/>
                <a:sym typeface="Roboto"/>
              </a:rPr>
              <a:t>Also, you should try to fine-tune a small number of top layers rather than the whole MobileNet model. In most convolutional networks, the higher up a layer is, the more specialized it is. The first few layers learn very simple and generic features which generalize to almost all types of images. As you go higher up, the features are increasingly more specific to the dataset on which the model was trained. The goal of fine-tuning is to adapt these specialized features to work with the new dataset, rather than overwrite the generic learning.</a:t>
            </a:r>
            <a:endParaRPr sz="1050">
              <a:highlight>
                <a:srgbClr val="FFFFFF"/>
              </a:highlight>
              <a:latin typeface="Roboto"/>
              <a:ea typeface="Roboto"/>
              <a:cs typeface="Roboto"/>
              <a:sym typeface="Roboto"/>
            </a:endParaRPr>
          </a:p>
          <a:p>
            <a:pPr indent="0" lvl="0" marL="0" rtl="0" algn="l">
              <a:spcBef>
                <a:spcPts val="50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4" name="Shape 434"/>
        <p:cNvGrpSpPr/>
        <p:nvPr/>
      </p:nvGrpSpPr>
      <p:grpSpPr>
        <a:xfrm>
          <a:off x="0" y="0"/>
          <a:ext cx="0" cy="0"/>
          <a:chOff x="0" y="0"/>
          <a:chExt cx="0" cy="0"/>
        </a:xfrm>
      </p:grpSpPr>
      <p:sp>
        <p:nvSpPr>
          <p:cNvPr id="435" name="Google Shape;435;g5c94653d9d_1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5c94653d9d_1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you need to do is unfreeze the base_model and set the bottom layers be un-trainable. Then, you should recompile the model (necessary for these changes to take effect), and resume training.</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Google Shape;441;g5c94653d9d_1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5c94653d9d_1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Compile the model using a much lower training rate.</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6" name="Shape 446"/>
        <p:cNvGrpSpPr/>
        <p:nvPr/>
      </p:nvGrpSpPr>
      <p:grpSpPr>
        <a:xfrm>
          <a:off x="0" y="0"/>
          <a:ext cx="0" cy="0"/>
          <a:chOff x="0" y="0"/>
          <a:chExt cx="0" cy="0"/>
        </a:xfrm>
      </p:grpSpPr>
      <p:sp>
        <p:nvSpPr>
          <p:cNvPr id="447" name="Google Shape;447;g5c94653d9d_1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5c94653d9d_1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If you trained to convergence earlier, you will get a few percent more accuracy.</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2" name="Shape 452"/>
        <p:cNvGrpSpPr/>
        <p:nvPr/>
      </p:nvGrpSpPr>
      <p:grpSpPr>
        <a:xfrm>
          <a:off x="0" y="0"/>
          <a:ext cx="0" cy="0"/>
          <a:chOff x="0" y="0"/>
          <a:chExt cx="0" cy="0"/>
        </a:xfrm>
      </p:grpSpPr>
      <p:sp>
        <p:nvSpPr>
          <p:cNvPr id="453" name="Google Shape;453;g5c94653d9d_1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5c94653d9d_1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Images from output of tutorial</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7" name="Shape 457"/>
        <p:cNvGrpSpPr/>
        <p:nvPr/>
      </p:nvGrpSpPr>
      <p:grpSpPr>
        <a:xfrm>
          <a:off x="0" y="0"/>
          <a:ext cx="0" cy="0"/>
          <a:chOff x="0" y="0"/>
          <a:chExt cx="0" cy="0"/>
        </a:xfrm>
      </p:grpSpPr>
      <p:sp>
        <p:nvSpPr>
          <p:cNvPr id="458" name="Google Shape;458;g5c94653d9d_1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5c94653d9d_1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Benefits of Using a pre-trained model for feature extraction?</a:t>
            </a:r>
            <a:endParaRPr/>
          </a:p>
          <a:p>
            <a:pPr indent="-298450" lvl="0" marL="457200" rtl="0" algn="l">
              <a:spcBef>
                <a:spcPts val="0"/>
              </a:spcBef>
              <a:spcAft>
                <a:spcPts val="0"/>
              </a:spcAft>
              <a:buSzPts val="1100"/>
              <a:buChar char="●"/>
            </a:pPr>
            <a:r>
              <a:rPr lang="en"/>
              <a:t>Do not need to retrain a model. Only need to train the top layers for the specific task</a:t>
            </a:r>
            <a:endParaRPr/>
          </a:p>
          <a:p>
            <a:pPr indent="-298450" lvl="0" marL="457200" rtl="0" algn="l">
              <a:spcBef>
                <a:spcPts val="0"/>
              </a:spcBef>
              <a:spcAft>
                <a:spcPts val="0"/>
              </a:spcAft>
              <a:buSzPts val="1100"/>
              <a:buChar char="●"/>
            </a:pPr>
            <a:r>
              <a:rPr lang="en"/>
              <a:t>Feature Extraction: Can reuse what the model learned about the original task it was trained for.</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Options for fine-tuning a pre-trained model?</a:t>
            </a:r>
            <a:endParaRPr/>
          </a:p>
          <a:p>
            <a:pPr indent="-298450" lvl="0" marL="457200" rtl="0" algn="l">
              <a:spcBef>
                <a:spcPts val="0"/>
              </a:spcBef>
              <a:spcAft>
                <a:spcPts val="0"/>
              </a:spcAft>
              <a:buSzPts val="1100"/>
              <a:buChar char="●"/>
            </a:pPr>
            <a:r>
              <a:rPr lang="en"/>
              <a:t>Lock lower layers and retrain the model on the new data.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5995fc3060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5995fc3060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Today, you will learn how to classify cats vs dogs images by using transfer learning from a pre-trained network.</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Image from tutorial</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5c94653d9d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5c94653d9d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today's activity, we're going to focus on a portion of the machine learning workflow.</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5c8a8851e3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c8a8851e3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an overview of what we will work on today</a:t>
            </a:r>
            <a:r>
              <a:rPr lang="en"/>
              <a: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In this session you will create an Image Classification model. Rather than create the model from scratch, you'll reuse the pre-trained ImageNet model.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5c94653d9d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5c94653d9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we jump into a hands on exercise, first let’s define what pre-trained model is..</a:t>
            </a:r>
            <a:endParaRPr/>
          </a:p>
          <a:p>
            <a:pPr indent="0" lvl="0" marL="0" rtl="0" algn="l">
              <a:spcBef>
                <a:spcPts val="0"/>
              </a:spcBef>
              <a:spcAft>
                <a:spcPts val="0"/>
              </a:spcAft>
              <a:buNone/>
            </a:pPr>
            <a:r>
              <a:rPr lang="en"/>
              <a:t>Anyone have ideas?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[Ask for responses. If they struggle, have them recap what a model is.]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5c94653d9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5c94653d9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50">
                <a:solidFill>
                  <a:schemeClr val="dk1"/>
                </a:solidFill>
                <a:highlight>
                  <a:schemeClr val="lt1"/>
                </a:highlight>
                <a:latin typeface="Roboto"/>
                <a:ea typeface="Roboto"/>
                <a:cs typeface="Roboto"/>
                <a:sym typeface="Roboto"/>
              </a:rPr>
              <a:t>One benefit of a pre-trained model is reusing a model others have created for the same task.</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5c94653d9d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5c94653d9d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exciting thing about pre-trained models is we can transfer learning from one pre-trained model to another task.</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Similar to a human who learned to play piano, transferring some of that knowledge and skill to guitar.</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The intuition behind transfer learning is that if a model trained on a large and general enough dataset, this model will effectively serve as a generic model of the visual world. You can then take advantage of these learned feature maps without having to start from scratch training a large model on a large dataset.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In this coding activity, you will try two ways to customize a pretrained model:</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Feature Extraction: Use the representations learned by a previous network to extract meaningful features from new samples. You simply add a new classifier, which will be trained from scratch, on top of the pretrained model so that you can repurpose the feature maps learned previously for our dataset.</a:t>
            </a:r>
            <a:endParaRPr>
              <a:solidFill>
                <a:schemeClr val="dk1"/>
              </a:solidFill>
            </a:endParaRPr>
          </a:p>
          <a:p>
            <a:pPr indent="0" lvl="0" marL="457200" rtl="0" algn="l">
              <a:spcBef>
                <a:spcPts val="0"/>
              </a:spcBef>
              <a:spcAft>
                <a:spcPts val="0"/>
              </a:spcAft>
              <a:buClr>
                <a:schemeClr val="dk1"/>
              </a:buClr>
              <a:buSzPts val="1100"/>
              <a:buFont typeface="Arial"/>
              <a:buNone/>
            </a:pPr>
            <a:r>
              <a:t/>
            </a:r>
            <a:endParaRPr>
              <a:solidFill>
                <a:schemeClr val="dk1"/>
              </a:solidFill>
            </a:endParaRPr>
          </a:p>
          <a:p>
            <a:pPr indent="0" lvl="0" marL="457200" rtl="0" algn="l">
              <a:spcBef>
                <a:spcPts val="0"/>
              </a:spcBef>
              <a:spcAft>
                <a:spcPts val="0"/>
              </a:spcAft>
              <a:buClr>
                <a:schemeClr val="dk1"/>
              </a:buClr>
              <a:buSzPts val="1100"/>
              <a:buFont typeface="Arial"/>
              <a:buNone/>
            </a:pPr>
            <a:r>
              <a:rPr lang="en">
                <a:solidFill>
                  <a:schemeClr val="dk1"/>
                </a:solidFill>
              </a:rPr>
              <a:t>You do not need to (re)train the entire model. The base convolutional network already contains features that are generically useful for classifying pictures. However, the final, classification part of the pretrained model is specific to original classification task, and subsequently specific to the set of classes on which the model was trained.</a:t>
            </a:r>
            <a:endParaRPr>
              <a:solidFill>
                <a:schemeClr val="dk1"/>
              </a:solidFill>
            </a:endParaRPr>
          </a:p>
          <a:p>
            <a:pPr indent="0" lvl="0" marL="457200" rtl="0" algn="l">
              <a:spcBef>
                <a:spcPts val="0"/>
              </a:spcBef>
              <a:spcAft>
                <a:spcPts val="0"/>
              </a:spcAft>
              <a:buClr>
                <a:schemeClr val="dk1"/>
              </a:buClr>
              <a:buSzPts val="1100"/>
              <a:buFont typeface="Arial"/>
              <a:buNone/>
            </a:pPr>
            <a: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Fine-Tuning: Unfreezing a few of the top layers of a frozen model base and jointly training both the newly-added classifier layers and the last layers of the base model. This allows us to "fine tune" the higher-order feature representations in the base model in order to make them more relevant for the specific task.</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4.png"/><Relationship Id="rId3"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3.png"/><Relationship Id="rId3"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1.png"/><Relationship Id="rId3"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1">
  <p:cSld name="SECTION_HEADER_3">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6636" l="0" r="20911" t="24373"/>
          <a:stretch/>
        </p:blipFill>
        <p:spPr>
          <a:xfrm>
            <a:off x="4360400" y="-30925"/>
            <a:ext cx="4783600" cy="5174427"/>
          </a:xfrm>
          <a:prstGeom prst="rect">
            <a:avLst/>
          </a:prstGeom>
          <a:noFill/>
          <a:ln>
            <a:noFill/>
          </a:ln>
        </p:spPr>
      </p:pic>
      <p:pic>
        <p:nvPicPr>
          <p:cNvPr id="10" name="Google Shape;10;p2"/>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11" name="Google Shape;11;p2"/>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2" name="Google Shape;12;p2"/>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_1_2_2_1">
    <p:spTree>
      <p:nvGrpSpPr>
        <p:cNvPr id="52" name="Shape 52"/>
        <p:cNvGrpSpPr/>
        <p:nvPr/>
      </p:nvGrpSpPr>
      <p:grpSpPr>
        <a:xfrm>
          <a:off x="0" y="0"/>
          <a:ext cx="0" cy="0"/>
          <a:chOff x="0" y="0"/>
          <a:chExt cx="0" cy="0"/>
        </a:xfrm>
      </p:grpSpPr>
      <p:pic>
        <p:nvPicPr>
          <p:cNvPr id="53" name="Google Shape;53;p11"/>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
        <p:nvSpPr>
          <p:cNvPr id="54" name="Google Shape;54;p11"/>
          <p:cNvSpPr txBox="1"/>
          <p:nvPr>
            <p:ph type="title"/>
          </p:nvPr>
        </p:nvSpPr>
        <p:spPr>
          <a:xfrm>
            <a:off x="417675" y="341875"/>
            <a:ext cx="79182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TITLE_1_2_2_1_1">
    <p:spTree>
      <p:nvGrpSpPr>
        <p:cNvPr id="55" name="Shape 55"/>
        <p:cNvGrpSpPr/>
        <p:nvPr/>
      </p:nvGrpSpPr>
      <p:grpSpPr>
        <a:xfrm>
          <a:off x="0" y="0"/>
          <a:ext cx="0" cy="0"/>
          <a:chOff x="0" y="0"/>
          <a:chExt cx="0" cy="0"/>
        </a:xfrm>
      </p:grpSpPr>
      <p:pic>
        <p:nvPicPr>
          <p:cNvPr id="56" name="Google Shape;56;p12"/>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Dark Background">
  <p:cSld name="TITLE_1_2_2_1_1_1">
    <p:bg>
      <p:bgPr>
        <a:solidFill>
          <a:srgbClr val="000000"/>
        </a:solidFill>
      </p:bgPr>
    </p:bg>
    <p:spTree>
      <p:nvGrpSpPr>
        <p:cNvPr id="57" name="Shape 57"/>
        <p:cNvGrpSpPr/>
        <p:nvPr/>
      </p:nvGrpSpPr>
      <p:grpSpPr>
        <a:xfrm>
          <a:off x="0" y="0"/>
          <a:ext cx="0" cy="0"/>
          <a:chOff x="0" y="0"/>
          <a:chExt cx="0" cy="0"/>
        </a:xfrm>
      </p:grpSpPr>
      <p:pic>
        <p:nvPicPr>
          <p:cNvPr id="58" name="Google Shape;58;p13"/>
          <p:cNvPicPr preferRelativeResize="0"/>
          <p:nvPr/>
        </p:nvPicPr>
        <p:blipFill rotWithShape="1">
          <a:blip r:embed="rId2">
            <a:alphaModFix/>
          </a:blip>
          <a:srcRect b="36163" l="0" r="0" t="29027"/>
          <a:stretch/>
        </p:blipFill>
        <p:spPr>
          <a:xfrm>
            <a:off x="8142925" y="129001"/>
            <a:ext cx="824649" cy="2923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tatement slide, Light">
  <p:cSld name="TITLE_3">
    <p:spTree>
      <p:nvGrpSpPr>
        <p:cNvPr id="59" name="Shape 59"/>
        <p:cNvGrpSpPr/>
        <p:nvPr/>
      </p:nvGrpSpPr>
      <p:grpSpPr>
        <a:xfrm>
          <a:off x="0" y="0"/>
          <a:ext cx="0" cy="0"/>
          <a:chOff x="0" y="0"/>
          <a:chExt cx="0" cy="0"/>
        </a:xfrm>
      </p:grpSpPr>
      <p:sp>
        <p:nvSpPr>
          <p:cNvPr id="60" name="Google Shape;60;p14"/>
          <p:cNvSpPr txBox="1"/>
          <p:nvPr>
            <p:ph type="ctrTitle"/>
          </p:nvPr>
        </p:nvSpPr>
        <p:spPr>
          <a:xfrm>
            <a:off x="342038" y="1545450"/>
            <a:ext cx="8460000" cy="2052600"/>
          </a:xfrm>
          <a:prstGeom prst="rect">
            <a:avLst/>
          </a:prstGeom>
          <a:noFill/>
          <a:ln>
            <a:noFill/>
          </a:ln>
        </p:spPr>
        <p:txBody>
          <a:bodyPr anchorCtr="0" anchor="ctr" bIns="22850" lIns="22850" spcFirstLastPara="1" rIns="22850" wrap="square" tIns="22850">
            <a:noAutofit/>
          </a:bodyPr>
          <a:lstStyle>
            <a:lvl1pPr lvl="0" rtl="0" algn="ctr">
              <a:spcBef>
                <a:spcPts val="0"/>
              </a:spcBef>
              <a:spcAft>
                <a:spcPts val="0"/>
              </a:spcAft>
              <a:buSzPts val="3600"/>
              <a:buFont typeface="Google Sans Medium"/>
              <a:buChar char="●"/>
              <a:defRPr sz="3600">
                <a:latin typeface="Google Sans Medium"/>
                <a:ea typeface="Google Sans Medium"/>
                <a:cs typeface="Google Sans Medium"/>
                <a:sym typeface="Google Sans Medium"/>
              </a:defRPr>
            </a:lvl1pPr>
            <a:lvl2pPr lvl="1"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2pPr>
            <a:lvl3pPr lvl="2"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3pPr>
            <a:lvl4pPr lvl="3"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4pPr>
            <a:lvl5pPr lvl="4"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5pPr>
            <a:lvl6pPr lvl="5"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6pPr>
            <a:lvl7pPr lvl="6"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7pPr>
            <a:lvl8pPr lvl="7"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8pPr>
            <a:lvl9pPr lvl="8"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9pPr>
          </a:lstStyle>
          <a:p/>
        </p:txBody>
      </p:sp>
      <p:pic>
        <p:nvPicPr>
          <p:cNvPr id="61" name="Google Shape;61;p14"/>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extLst>
    <p:ext uri="{DCECCB84-F9BA-43D5-87BE-67443E8EF086}">
      <p15:sldGuideLst>
        <p15:guide id="1" orient="horz" pos="3024">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dark">
  <p:cSld name="TITLE_1">
    <p:spTree>
      <p:nvGrpSpPr>
        <p:cNvPr id="62" name="Shape 62"/>
        <p:cNvGrpSpPr/>
        <p:nvPr/>
      </p:nvGrpSpPr>
      <p:grpSpPr>
        <a:xfrm>
          <a:off x="0" y="0"/>
          <a:ext cx="0" cy="0"/>
          <a:chOff x="0" y="0"/>
          <a:chExt cx="0" cy="0"/>
        </a:xfrm>
      </p:grpSpPr>
      <p:sp>
        <p:nvSpPr>
          <p:cNvPr id="63" name="Google Shape;63;p15"/>
          <p:cNvSpPr/>
          <p:nvPr/>
        </p:nvSpPr>
        <p:spPr>
          <a:xfrm>
            <a:off x="0" y="0"/>
            <a:ext cx="9144000" cy="5143500"/>
          </a:xfrm>
          <a:prstGeom prst="rect">
            <a:avLst/>
          </a:prstGeom>
          <a:solidFill>
            <a:srgbClr val="000000"/>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4" name="Google Shape;64;p15"/>
          <p:cNvSpPr txBox="1"/>
          <p:nvPr>
            <p:ph idx="1" type="subTitle"/>
          </p:nvPr>
        </p:nvSpPr>
        <p:spPr>
          <a:xfrm>
            <a:off x="634950" y="3042050"/>
            <a:ext cx="2769600" cy="603000"/>
          </a:xfrm>
          <a:prstGeom prst="rect">
            <a:avLst/>
          </a:prstGeom>
        </p:spPr>
        <p:txBody>
          <a:bodyPr anchorCtr="0" anchor="t" bIns="22850" lIns="22850" spcFirstLastPara="1" rIns="22850" wrap="square" tIns="22850">
            <a:noAutofit/>
          </a:bodyPr>
          <a:lstStyle>
            <a:lvl1pPr lvl="0" rtl="0">
              <a:lnSpc>
                <a:spcPct val="150000"/>
              </a:lnSpc>
              <a:spcBef>
                <a:spcPts val="1000"/>
              </a:spcBef>
              <a:spcAft>
                <a:spcPts val="0"/>
              </a:spcAft>
              <a:buClr>
                <a:srgbClr val="616161"/>
              </a:buClr>
              <a:buSzPts val="900"/>
              <a:buFont typeface="Google Sans"/>
              <a:buNone/>
              <a:defRPr sz="900">
                <a:solidFill>
                  <a:srgbClr val="616161"/>
                </a:solidFill>
                <a:latin typeface="Google Sans"/>
                <a:ea typeface="Google Sans"/>
                <a:cs typeface="Google Sans"/>
                <a:sym typeface="Google Sans"/>
              </a:defRPr>
            </a:lvl1pPr>
            <a:lvl2pPr lvl="1" rtl="0" algn="ctr">
              <a:lnSpc>
                <a:spcPct val="150000"/>
              </a:lnSpc>
              <a:spcBef>
                <a:spcPts val="1000"/>
              </a:spcBef>
              <a:spcAft>
                <a:spcPts val="0"/>
              </a:spcAft>
              <a:buClr>
                <a:srgbClr val="616161"/>
              </a:buClr>
              <a:buSzPts val="1400"/>
              <a:buNone/>
              <a:defRPr sz="1400">
                <a:solidFill>
                  <a:srgbClr val="616161"/>
                </a:solidFill>
              </a:defRPr>
            </a:lvl2pPr>
            <a:lvl3pPr lvl="2" rtl="0" algn="ctr">
              <a:lnSpc>
                <a:spcPct val="150000"/>
              </a:lnSpc>
              <a:spcBef>
                <a:spcPts val="1000"/>
              </a:spcBef>
              <a:spcAft>
                <a:spcPts val="0"/>
              </a:spcAft>
              <a:buClr>
                <a:srgbClr val="616161"/>
              </a:buClr>
              <a:buSzPts val="1400"/>
              <a:buNone/>
              <a:defRPr sz="1400">
                <a:solidFill>
                  <a:srgbClr val="616161"/>
                </a:solidFill>
              </a:defRPr>
            </a:lvl3pPr>
            <a:lvl4pPr lvl="3" rtl="0" algn="ctr">
              <a:lnSpc>
                <a:spcPct val="150000"/>
              </a:lnSpc>
              <a:spcBef>
                <a:spcPts val="1000"/>
              </a:spcBef>
              <a:spcAft>
                <a:spcPts val="0"/>
              </a:spcAft>
              <a:buClr>
                <a:srgbClr val="616161"/>
              </a:buClr>
              <a:buSzPts val="1400"/>
              <a:buNone/>
              <a:defRPr sz="1400">
                <a:solidFill>
                  <a:srgbClr val="616161"/>
                </a:solidFill>
              </a:defRPr>
            </a:lvl4pPr>
            <a:lvl5pPr lvl="4" rtl="0" algn="ctr">
              <a:lnSpc>
                <a:spcPct val="150000"/>
              </a:lnSpc>
              <a:spcBef>
                <a:spcPts val="1000"/>
              </a:spcBef>
              <a:spcAft>
                <a:spcPts val="0"/>
              </a:spcAft>
              <a:buClr>
                <a:srgbClr val="616161"/>
              </a:buClr>
              <a:buSzPts val="1400"/>
              <a:buNone/>
              <a:defRPr sz="1400">
                <a:solidFill>
                  <a:srgbClr val="616161"/>
                </a:solidFill>
              </a:defRPr>
            </a:lvl5pPr>
            <a:lvl6pPr lvl="5" rtl="0" algn="ctr">
              <a:lnSpc>
                <a:spcPct val="150000"/>
              </a:lnSpc>
              <a:spcBef>
                <a:spcPts val="1000"/>
              </a:spcBef>
              <a:spcAft>
                <a:spcPts val="0"/>
              </a:spcAft>
              <a:buClr>
                <a:srgbClr val="616161"/>
              </a:buClr>
              <a:buSzPts val="1400"/>
              <a:buNone/>
              <a:defRPr sz="1400">
                <a:solidFill>
                  <a:srgbClr val="616161"/>
                </a:solidFill>
              </a:defRPr>
            </a:lvl6pPr>
            <a:lvl7pPr lvl="6" rtl="0" algn="ctr">
              <a:lnSpc>
                <a:spcPct val="150000"/>
              </a:lnSpc>
              <a:spcBef>
                <a:spcPts val="1000"/>
              </a:spcBef>
              <a:spcAft>
                <a:spcPts val="0"/>
              </a:spcAft>
              <a:buClr>
                <a:srgbClr val="616161"/>
              </a:buClr>
              <a:buSzPts val="1400"/>
              <a:buNone/>
              <a:defRPr sz="1400">
                <a:solidFill>
                  <a:srgbClr val="616161"/>
                </a:solidFill>
              </a:defRPr>
            </a:lvl7pPr>
            <a:lvl8pPr lvl="7" rtl="0" algn="ctr">
              <a:lnSpc>
                <a:spcPct val="150000"/>
              </a:lnSpc>
              <a:spcBef>
                <a:spcPts val="1000"/>
              </a:spcBef>
              <a:spcAft>
                <a:spcPts val="0"/>
              </a:spcAft>
              <a:buClr>
                <a:srgbClr val="616161"/>
              </a:buClr>
              <a:buSzPts val="1400"/>
              <a:buNone/>
              <a:defRPr sz="1400">
                <a:solidFill>
                  <a:srgbClr val="616161"/>
                </a:solidFill>
              </a:defRPr>
            </a:lvl8pPr>
            <a:lvl9pPr lvl="8" rtl="0" algn="ctr">
              <a:lnSpc>
                <a:spcPct val="150000"/>
              </a:lnSpc>
              <a:spcBef>
                <a:spcPts val="1000"/>
              </a:spcBef>
              <a:spcAft>
                <a:spcPts val="0"/>
              </a:spcAft>
              <a:buClr>
                <a:srgbClr val="616161"/>
              </a:buClr>
              <a:buSzPts val="1400"/>
              <a:buNone/>
              <a:defRPr sz="1400">
                <a:solidFill>
                  <a:srgbClr val="616161"/>
                </a:solidFill>
              </a:defRPr>
            </a:lvl9pPr>
          </a:lstStyle>
          <a:p/>
        </p:txBody>
      </p:sp>
      <p:sp>
        <p:nvSpPr>
          <p:cNvPr id="65" name="Google Shape;65;p15"/>
          <p:cNvSpPr txBox="1"/>
          <p:nvPr>
            <p:ph type="ctrTitle"/>
          </p:nvPr>
        </p:nvSpPr>
        <p:spPr>
          <a:xfrm>
            <a:off x="634950" y="523469"/>
            <a:ext cx="5109000" cy="2052600"/>
          </a:xfrm>
          <a:prstGeom prst="rect">
            <a:avLst/>
          </a:prstGeom>
          <a:noFill/>
          <a:ln>
            <a:noFill/>
          </a:ln>
        </p:spPr>
        <p:txBody>
          <a:bodyPr anchorCtr="0" anchor="b" bIns="22850" lIns="22850" spcFirstLastPara="1" rIns="22850" wrap="square" tIns="22850">
            <a:noAutofit/>
          </a:bodyPr>
          <a:lstStyle>
            <a:lvl1pPr lvl="0" rtl="0">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1pPr>
            <a:lvl2pPr lvl="1"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2pPr>
            <a:lvl3pPr lvl="2"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3pPr>
            <a:lvl4pPr lvl="3"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4pPr>
            <a:lvl5pPr lvl="4"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5pPr>
            <a:lvl6pPr lvl="5"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6pPr>
            <a:lvl7pPr lvl="6"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7pPr>
            <a:lvl8pPr lvl="7"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8pPr>
            <a:lvl9pPr lvl="8" rtl="0" algn="ctr">
              <a:spcBef>
                <a:spcPts val="0"/>
              </a:spcBef>
              <a:spcAft>
                <a:spcPts val="0"/>
              </a:spcAft>
              <a:buClr>
                <a:srgbClr val="FFFFFF"/>
              </a:buClr>
              <a:buSzPts val="3000"/>
              <a:buFont typeface="Google Sans Medium"/>
              <a:buChar char="■"/>
              <a:defRPr sz="3000">
                <a:solidFill>
                  <a:srgbClr val="FFFFFF"/>
                </a:solidFill>
                <a:latin typeface="Google Sans Medium"/>
                <a:ea typeface="Google Sans Medium"/>
                <a:cs typeface="Google Sans Medium"/>
                <a:sym typeface="Google Sans Medium"/>
              </a:defRPr>
            </a:lvl9pPr>
          </a:lstStyle>
          <a:p/>
        </p:txBody>
      </p:sp>
      <p:sp>
        <p:nvSpPr>
          <p:cNvPr id="66" name="Google Shape;66;p15"/>
          <p:cNvSpPr txBox="1"/>
          <p:nvPr>
            <p:ph idx="2" type="subTitle"/>
          </p:nvPr>
        </p:nvSpPr>
        <p:spPr>
          <a:xfrm>
            <a:off x="634950" y="2667950"/>
            <a:ext cx="4320300" cy="374100"/>
          </a:xfrm>
          <a:prstGeom prst="rect">
            <a:avLst/>
          </a:prstGeom>
        </p:spPr>
        <p:txBody>
          <a:bodyPr anchorCtr="0" anchor="t" bIns="22850" lIns="22850" spcFirstLastPara="1" rIns="22850" wrap="square" tIns="22850">
            <a:noAutofit/>
          </a:bodyPr>
          <a:lstStyle>
            <a:lvl1pPr lvl="0" rtl="0">
              <a:lnSpc>
                <a:spcPct val="100000"/>
              </a:lnSpc>
              <a:spcBef>
                <a:spcPts val="0"/>
              </a:spcBef>
              <a:spcAft>
                <a:spcPts val="0"/>
              </a:spcAft>
              <a:buClr>
                <a:srgbClr val="616161"/>
              </a:buClr>
              <a:buSzPts val="1400"/>
              <a:buFont typeface="Google Sans"/>
              <a:buNone/>
              <a:defRPr sz="1400">
                <a:solidFill>
                  <a:srgbClr val="616161"/>
                </a:solidFill>
                <a:latin typeface="Google Sans"/>
                <a:ea typeface="Google Sans"/>
                <a:cs typeface="Google Sans"/>
                <a:sym typeface="Google Sans"/>
              </a:defRPr>
            </a:lvl1pPr>
            <a:lvl2pPr lvl="1"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2pPr>
            <a:lvl3pPr lvl="2"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3pPr>
            <a:lvl4pPr lvl="3"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4pPr>
            <a:lvl5pPr lvl="4"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5pPr>
            <a:lvl6pPr lvl="5"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6pPr>
            <a:lvl7pPr lvl="6"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7pPr>
            <a:lvl8pPr lvl="7"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8pPr>
            <a:lvl9pPr lvl="8" rtl="0" algn="ctr">
              <a:lnSpc>
                <a:spcPct val="100000"/>
              </a:lnSpc>
              <a:spcBef>
                <a:spcPts val="0"/>
              </a:spcBef>
              <a:spcAft>
                <a:spcPts val="0"/>
              </a:spcAft>
              <a:buSzPts val="1400"/>
              <a:buFont typeface="Google Sans"/>
              <a:buNone/>
              <a:defRPr sz="1400">
                <a:latin typeface="Google Sans"/>
                <a:ea typeface="Google Sans"/>
                <a:cs typeface="Google Sans"/>
                <a:sym typeface="Google Sans"/>
              </a:defRPr>
            </a:lvl9pPr>
          </a:lstStyle>
          <a:p/>
        </p:txBody>
      </p:sp>
      <p:sp>
        <p:nvSpPr>
          <p:cNvPr id="67" name="Google Shape;67;p15"/>
          <p:cNvSpPr txBox="1"/>
          <p:nvPr/>
        </p:nvSpPr>
        <p:spPr>
          <a:xfrm>
            <a:off x="6731788" y="4662581"/>
            <a:ext cx="2043300" cy="225300"/>
          </a:xfrm>
          <a:prstGeom prst="rect">
            <a:avLst/>
          </a:prstGeom>
          <a:noFill/>
          <a:ln>
            <a:noFill/>
          </a:ln>
        </p:spPr>
        <p:txBody>
          <a:bodyPr anchorCtr="0" anchor="ctr" bIns="22850" lIns="22850" spcFirstLastPara="1" rIns="22850" wrap="square" tIns="22850">
            <a:noAutofit/>
          </a:bodyPr>
          <a:lstStyle/>
          <a:p>
            <a:pPr indent="0" lvl="0" marL="0" rtl="0" algn="r">
              <a:spcBef>
                <a:spcPts val="0"/>
              </a:spcBef>
              <a:spcAft>
                <a:spcPts val="0"/>
              </a:spcAft>
              <a:buNone/>
            </a:pPr>
            <a:r>
              <a:rPr lang="en" sz="500">
                <a:solidFill>
                  <a:srgbClr val="FFFFFF"/>
                </a:solidFill>
                <a:latin typeface="Roboto"/>
                <a:ea typeface="Roboto"/>
                <a:cs typeface="Roboto"/>
                <a:sym typeface="Roboto"/>
              </a:rPr>
              <a:t>TRAINING IMAGE CLASSIFIERS</a:t>
            </a:r>
            <a:endParaRPr sz="500">
              <a:solidFill>
                <a:srgbClr val="FFFFFF"/>
              </a:solidFill>
              <a:latin typeface="Roboto"/>
              <a:ea typeface="Roboto"/>
              <a:cs typeface="Roboto"/>
              <a:sym typeface="Roboto"/>
            </a:endParaRPr>
          </a:p>
        </p:txBody>
      </p:sp>
      <p:sp>
        <p:nvSpPr>
          <p:cNvPr id="68" name="Google Shape;68;p15"/>
          <p:cNvSpPr txBox="1"/>
          <p:nvPr/>
        </p:nvSpPr>
        <p:spPr>
          <a:xfrm>
            <a:off x="1483875" y="4696434"/>
            <a:ext cx="1043100" cy="144900"/>
          </a:xfrm>
          <a:prstGeom prst="rect">
            <a:avLst/>
          </a:prstGeom>
          <a:noFill/>
          <a:ln>
            <a:noFill/>
          </a:ln>
        </p:spPr>
        <p:txBody>
          <a:bodyPr anchorCtr="0" anchor="b" bIns="22850" lIns="22850" spcFirstLastPara="1" rIns="22850" wrap="square" tIns="22850">
            <a:noAutofit/>
          </a:bodyPr>
          <a:lstStyle/>
          <a:p>
            <a:pPr indent="0" lvl="0" marL="0" rtl="0" algn="l">
              <a:spcBef>
                <a:spcPts val="0"/>
              </a:spcBef>
              <a:spcAft>
                <a:spcPts val="0"/>
              </a:spcAft>
              <a:buNone/>
            </a:pPr>
            <a:r>
              <a:rPr lang="en" sz="500">
                <a:solidFill>
                  <a:srgbClr val="FFFFFF"/>
                </a:solidFill>
                <a:latin typeface="Roboto"/>
                <a:ea typeface="Roboto"/>
                <a:cs typeface="Roboto"/>
                <a:sym typeface="Roboto"/>
              </a:rPr>
              <a:t>PROPRIETARY + CONFIDENTIAL </a:t>
            </a:r>
            <a:endParaRPr sz="500">
              <a:solidFill>
                <a:srgbClr val="FFFFFF"/>
              </a:solidFill>
              <a:latin typeface="Roboto"/>
              <a:ea typeface="Roboto"/>
              <a:cs typeface="Roboto"/>
              <a:sym typeface="Roboto"/>
            </a:endParaRPr>
          </a:p>
        </p:txBody>
      </p:sp>
      <p:pic>
        <p:nvPicPr>
          <p:cNvPr id="69" name="Google Shape;69;p15"/>
          <p:cNvPicPr preferRelativeResize="0"/>
          <p:nvPr/>
        </p:nvPicPr>
        <p:blipFill rotWithShape="1">
          <a:blip r:embed="rId2">
            <a:alphaModFix/>
          </a:blip>
          <a:srcRect b="38887" l="0" r="0" t="38692"/>
          <a:stretch/>
        </p:blipFill>
        <p:spPr>
          <a:xfrm>
            <a:off x="459788" y="4656225"/>
            <a:ext cx="1005099" cy="225300"/>
          </a:xfrm>
          <a:prstGeom prst="rect">
            <a:avLst/>
          </a:prstGeom>
          <a:noFill/>
          <a:ln>
            <a:noFill/>
          </a:ln>
        </p:spPr>
      </p:pic>
    </p:spTree>
  </p:cSld>
  <p:clrMapOvr>
    <a:masterClrMapping/>
  </p:clrMapOvr>
  <p:extLst>
    <p:ext uri="{DCECCB84-F9BA-43D5-87BE-67443E8EF086}">
      <p15:sldGuideLst>
        <p15:guide id="1" pos="23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k — 1-L header, 3-up, 2-L subhead">
  <p:cSld name="TITLE_1_2_1">
    <p:spTree>
      <p:nvGrpSpPr>
        <p:cNvPr id="70" name="Shape 70"/>
        <p:cNvGrpSpPr/>
        <p:nvPr/>
      </p:nvGrpSpPr>
      <p:grpSpPr>
        <a:xfrm>
          <a:off x="0" y="0"/>
          <a:ext cx="0" cy="0"/>
          <a:chOff x="0" y="0"/>
          <a:chExt cx="0" cy="0"/>
        </a:xfrm>
      </p:grpSpPr>
      <p:sp>
        <p:nvSpPr>
          <p:cNvPr id="71" name="Google Shape;71;p16"/>
          <p:cNvSpPr/>
          <p:nvPr/>
        </p:nvSpPr>
        <p:spPr>
          <a:xfrm>
            <a:off x="0" y="0"/>
            <a:ext cx="9144000" cy="5143500"/>
          </a:xfrm>
          <a:prstGeom prst="rect">
            <a:avLst/>
          </a:prstGeom>
          <a:solidFill>
            <a:srgbClr val="F5F5F5"/>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sz="400"/>
          </a:p>
        </p:txBody>
      </p:sp>
      <p:sp>
        <p:nvSpPr>
          <p:cNvPr id="72" name="Google Shape;72;p16"/>
          <p:cNvSpPr txBox="1"/>
          <p:nvPr>
            <p:ph type="ctrTitle"/>
          </p:nvPr>
        </p:nvSpPr>
        <p:spPr>
          <a:xfrm>
            <a:off x="440794" y="519738"/>
            <a:ext cx="5303400" cy="603000"/>
          </a:xfrm>
          <a:prstGeom prst="rect">
            <a:avLst/>
          </a:prstGeom>
          <a:noFill/>
          <a:ln>
            <a:noFill/>
          </a:ln>
        </p:spPr>
        <p:txBody>
          <a:bodyPr anchorCtr="0" anchor="t" bIns="22850" lIns="22850" spcFirstLastPara="1" rIns="22850" wrap="square" tIns="22850">
            <a:noAutofit/>
          </a:bodyPr>
          <a:lstStyle>
            <a:lvl1pPr lvl="0" rtl="0">
              <a:spcBef>
                <a:spcPts val="0"/>
              </a:spcBef>
              <a:spcAft>
                <a:spcPts val="0"/>
              </a:spcAft>
              <a:buSzPts val="2000"/>
              <a:buFont typeface="Google Sans Medium"/>
              <a:buChar char="●"/>
              <a:defRPr sz="2000">
                <a:latin typeface="Google Sans Medium"/>
                <a:ea typeface="Google Sans Medium"/>
                <a:cs typeface="Google Sans Medium"/>
                <a:sym typeface="Google Sans Medium"/>
              </a:defRPr>
            </a:lvl1pPr>
            <a:lvl2pPr lvl="1"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2pPr>
            <a:lvl3pPr lvl="2"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3pPr>
            <a:lvl4pPr lvl="3"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4pPr>
            <a:lvl5pPr lvl="4"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5pPr>
            <a:lvl6pPr lvl="5"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6pPr>
            <a:lvl7pPr lvl="6"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7pPr>
            <a:lvl8pPr lvl="7"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8pPr>
            <a:lvl9pPr lvl="8"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9pPr>
          </a:lstStyle>
          <a:p/>
        </p:txBody>
      </p:sp>
      <p:sp>
        <p:nvSpPr>
          <p:cNvPr id="73" name="Google Shape;73;p16"/>
          <p:cNvSpPr txBox="1"/>
          <p:nvPr>
            <p:ph idx="1" type="subTitle"/>
          </p:nvPr>
        </p:nvSpPr>
        <p:spPr>
          <a:xfrm>
            <a:off x="440794" y="1722050"/>
            <a:ext cx="2408100" cy="279600"/>
          </a:xfrm>
          <a:prstGeom prst="rect">
            <a:avLst/>
          </a:prstGeom>
        </p:spPr>
        <p:txBody>
          <a:bodyPr anchorCtr="0" anchor="t" bIns="22850" lIns="22850" spcFirstLastPara="1" rIns="22850" wrap="square" tIns="22850">
            <a:noAutofit/>
          </a:bodyPr>
          <a:lstStyle>
            <a:lvl1pPr lvl="0" rtl="0">
              <a:lnSpc>
                <a:spcPct val="100000"/>
              </a:lnSpc>
              <a:spcBef>
                <a:spcPts val="1000"/>
              </a:spcBef>
              <a:spcAft>
                <a:spcPts val="0"/>
              </a:spcAft>
              <a:buSzPts val="1200"/>
              <a:buFont typeface="Roboto"/>
              <a:buNone/>
              <a:defRPr sz="1200">
                <a:latin typeface="Roboto"/>
                <a:ea typeface="Roboto"/>
                <a:cs typeface="Roboto"/>
                <a:sym typeface="Roboto"/>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4" name="Google Shape;74;p16"/>
          <p:cNvSpPr txBox="1"/>
          <p:nvPr>
            <p:ph idx="2" type="subTitle"/>
          </p:nvPr>
        </p:nvSpPr>
        <p:spPr>
          <a:xfrm>
            <a:off x="440794" y="2108150"/>
            <a:ext cx="2408100" cy="279600"/>
          </a:xfrm>
          <a:prstGeom prst="rect">
            <a:avLst/>
          </a:prstGeom>
        </p:spPr>
        <p:txBody>
          <a:bodyPr anchorCtr="0" anchor="t" bIns="22850" lIns="22850" spcFirstLastPara="1" rIns="22850" wrap="square" tIns="22850">
            <a:noAutofit/>
          </a:bodyPr>
          <a:lstStyle>
            <a:lvl1pPr lvl="0" rtl="0">
              <a:lnSpc>
                <a:spcPct val="115000"/>
              </a:lnSpc>
              <a:spcBef>
                <a:spcPts val="1000"/>
              </a:spcBef>
              <a:spcAft>
                <a:spcPts val="0"/>
              </a:spcAft>
              <a:buSzPts val="1200"/>
              <a:buFont typeface="Roboto Light"/>
              <a:buNone/>
              <a:defRPr sz="1200">
                <a:latin typeface="Roboto Light"/>
                <a:ea typeface="Roboto Light"/>
                <a:cs typeface="Roboto Light"/>
                <a:sym typeface="Roboto Light"/>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5" name="Google Shape;75;p16"/>
          <p:cNvSpPr txBox="1"/>
          <p:nvPr>
            <p:ph idx="3" type="subTitle"/>
          </p:nvPr>
        </p:nvSpPr>
        <p:spPr>
          <a:xfrm>
            <a:off x="3210775" y="1722050"/>
            <a:ext cx="2490300" cy="368400"/>
          </a:xfrm>
          <a:prstGeom prst="rect">
            <a:avLst/>
          </a:prstGeom>
        </p:spPr>
        <p:txBody>
          <a:bodyPr anchorCtr="0" anchor="t" bIns="22850" lIns="22850" spcFirstLastPara="1" rIns="22850" wrap="square" tIns="22850">
            <a:noAutofit/>
          </a:bodyPr>
          <a:lstStyle>
            <a:lvl1pPr lvl="0" rtl="0">
              <a:lnSpc>
                <a:spcPct val="100000"/>
              </a:lnSpc>
              <a:spcBef>
                <a:spcPts val="0"/>
              </a:spcBef>
              <a:spcAft>
                <a:spcPts val="0"/>
              </a:spcAft>
              <a:buSzPts val="1200"/>
              <a:buFont typeface="Roboto"/>
              <a:buNone/>
              <a:defRPr sz="1200">
                <a:latin typeface="Roboto"/>
                <a:ea typeface="Roboto"/>
                <a:cs typeface="Roboto"/>
                <a:sym typeface="Roboto"/>
              </a:defRPr>
            </a:lvl1pPr>
            <a:lvl2pPr lvl="1"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6" name="Google Shape;76;p16"/>
          <p:cNvSpPr txBox="1"/>
          <p:nvPr>
            <p:ph idx="4" type="subTitle"/>
          </p:nvPr>
        </p:nvSpPr>
        <p:spPr>
          <a:xfrm>
            <a:off x="3210775" y="2108150"/>
            <a:ext cx="2408100" cy="279600"/>
          </a:xfrm>
          <a:prstGeom prst="rect">
            <a:avLst/>
          </a:prstGeom>
        </p:spPr>
        <p:txBody>
          <a:bodyPr anchorCtr="0" anchor="t" bIns="22850" lIns="22850" spcFirstLastPara="1" rIns="22850" wrap="square" tIns="22850">
            <a:noAutofit/>
          </a:bodyPr>
          <a:lstStyle>
            <a:lvl1pPr lvl="0" rtl="0">
              <a:lnSpc>
                <a:spcPct val="115000"/>
              </a:lnSpc>
              <a:spcBef>
                <a:spcPts val="1000"/>
              </a:spcBef>
              <a:spcAft>
                <a:spcPts val="0"/>
              </a:spcAft>
              <a:buSzPts val="1200"/>
              <a:buFont typeface="Roboto Light"/>
              <a:buNone/>
              <a:defRPr sz="1200">
                <a:latin typeface="Roboto Light"/>
                <a:ea typeface="Roboto Light"/>
                <a:cs typeface="Roboto Light"/>
                <a:sym typeface="Roboto Light"/>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7" name="Google Shape;77;p16"/>
          <p:cNvSpPr txBox="1"/>
          <p:nvPr>
            <p:ph idx="5" type="subTitle"/>
          </p:nvPr>
        </p:nvSpPr>
        <p:spPr>
          <a:xfrm>
            <a:off x="6091356" y="1722050"/>
            <a:ext cx="2408100" cy="279600"/>
          </a:xfrm>
          <a:prstGeom prst="rect">
            <a:avLst/>
          </a:prstGeom>
        </p:spPr>
        <p:txBody>
          <a:bodyPr anchorCtr="0" anchor="t" bIns="22850" lIns="22850" spcFirstLastPara="1" rIns="22850" wrap="square" tIns="22850">
            <a:noAutofit/>
          </a:bodyPr>
          <a:lstStyle>
            <a:lvl1pPr lvl="0" rtl="0">
              <a:lnSpc>
                <a:spcPct val="100000"/>
              </a:lnSpc>
              <a:spcBef>
                <a:spcPts val="0"/>
              </a:spcBef>
              <a:spcAft>
                <a:spcPts val="0"/>
              </a:spcAft>
              <a:buSzPts val="1200"/>
              <a:buFont typeface="Roboto"/>
              <a:buNone/>
              <a:defRPr sz="1200">
                <a:latin typeface="Roboto"/>
                <a:ea typeface="Roboto"/>
                <a:cs typeface="Roboto"/>
                <a:sym typeface="Roboto"/>
              </a:defRPr>
            </a:lvl1pPr>
            <a:lvl2pPr lvl="1"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8" name="Google Shape;78;p16"/>
          <p:cNvSpPr txBox="1"/>
          <p:nvPr>
            <p:ph idx="6" type="subTitle"/>
          </p:nvPr>
        </p:nvSpPr>
        <p:spPr>
          <a:xfrm>
            <a:off x="6091356" y="2108150"/>
            <a:ext cx="2408100" cy="279600"/>
          </a:xfrm>
          <a:prstGeom prst="rect">
            <a:avLst/>
          </a:prstGeom>
        </p:spPr>
        <p:txBody>
          <a:bodyPr anchorCtr="0" anchor="t" bIns="22850" lIns="22850" spcFirstLastPara="1" rIns="22850" wrap="square" tIns="22850">
            <a:noAutofit/>
          </a:bodyPr>
          <a:lstStyle>
            <a:lvl1pPr lvl="0" rtl="0">
              <a:lnSpc>
                <a:spcPct val="115000"/>
              </a:lnSpc>
              <a:spcBef>
                <a:spcPts val="1000"/>
              </a:spcBef>
              <a:spcAft>
                <a:spcPts val="0"/>
              </a:spcAft>
              <a:buSzPts val="1200"/>
              <a:buFont typeface="Roboto Light"/>
              <a:buNone/>
              <a:defRPr sz="1200">
                <a:latin typeface="Roboto Light"/>
                <a:ea typeface="Roboto Light"/>
                <a:cs typeface="Roboto Light"/>
                <a:sym typeface="Roboto Light"/>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79" name="Google Shape;79;p16"/>
          <p:cNvSpPr txBox="1"/>
          <p:nvPr/>
        </p:nvSpPr>
        <p:spPr>
          <a:xfrm>
            <a:off x="6731788" y="4656234"/>
            <a:ext cx="2043300" cy="225300"/>
          </a:xfrm>
          <a:prstGeom prst="rect">
            <a:avLst/>
          </a:prstGeom>
          <a:noFill/>
          <a:ln>
            <a:noFill/>
          </a:ln>
        </p:spPr>
        <p:txBody>
          <a:bodyPr anchorCtr="0" anchor="ctr" bIns="22850" lIns="22850" spcFirstLastPara="1" rIns="22850" wrap="square" tIns="22850">
            <a:noAutofit/>
          </a:bodyPr>
          <a:lstStyle/>
          <a:p>
            <a:pPr indent="0" lvl="0" marL="0" rtl="0" algn="r">
              <a:spcBef>
                <a:spcPts val="0"/>
              </a:spcBef>
              <a:spcAft>
                <a:spcPts val="0"/>
              </a:spcAft>
              <a:buNone/>
            </a:pPr>
            <a:r>
              <a:rPr lang="en" sz="500">
                <a:solidFill>
                  <a:srgbClr val="666666"/>
                </a:solidFill>
                <a:latin typeface="Roboto"/>
                <a:ea typeface="Roboto"/>
                <a:cs typeface="Roboto"/>
                <a:sym typeface="Roboto"/>
              </a:rPr>
              <a:t>TRAINING IMAGE CLASSIFIERS</a:t>
            </a:r>
            <a:endParaRPr sz="500">
              <a:solidFill>
                <a:srgbClr val="666666"/>
              </a:solidFill>
              <a:latin typeface="Roboto"/>
              <a:ea typeface="Roboto"/>
              <a:cs typeface="Roboto"/>
              <a:sym typeface="Roboto"/>
            </a:endParaRPr>
          </a:p>
        </p:txBody>
      </p:sp>
      <p:sp>
        <p:nvSpPr>
          <p:cNvPr id="80" name="Google Shape;80;p16"/>
          <p:cNvSpPr txBox="1"/>
          <p:nvPr/>
        </p:nvSpPr>
        <p:spPr>
          <a:xfrm>
            <a:off x="1483875" y="4696434"/>
            <a:ext cx="1043100" cy="144900"/>
          </a:xfrm>
          <a:prstGeom prst="rect">
            <a:avLst/>
          </a:prstGeom>
          <a:noFill/>
          <a:ln>
            <a:noFill/>
          </a:ln>
        </p:spPr>
        <p:txBody>
          <a:bodyPr anchorCtr="0" anchor="b" bIns="22850" lIns="22850" spcFirstLastPara="1" rIns="22850" wrap="square" tIns="22850">
            <a:noAutofit/>
          </a:bodyPr>
          <a:lstStyle/>
          <a:p>
            <a:pPr indent="0" lvl="0" marL="0" rtl="0" algn="l">
              <a:spcBef>
                <a:spcPts val="0"/>
              </a:spcBef>
              <a:spcAft>
                <a:spcPts val="0"/>
              </a:spcAft>
              <a:buNone/>
            </a:pPr>
            <a:r>
              <a:rPr lang="en" sz="500">
                <a:solidFill>
                  <a:srgbClr val="666666"/>
                </a:solidFill>
                <a:latin typeface="Roboto"/>
                <a:ea typeface="Roboto"/>
                <a:cs typeface="Roboto"/>
                <a:sym typeface="Roboto"/>
              </a:rPr>
              <a:t>PROPRIETARY + CONFIDENTIAL </a:t>
            </a:r>
            <a:endParaRPr sz="500">
              <a:solidFill>
                <a:srgbClr val="666666"/>
              </a:solidFill>
              <a:latin typeface="Roboto"/>
              <a:ea typeface="Roboto"/>
              <a:cs typeface="Roboto"/>
              <a:sym typeface="Roboto"/>
            </a:endParaRPr>
          </a:p>
        </p:txBody>
      </p:sp>
      <p:pic>
        <p:nvPicPr>
          <p:cNvPr id="81" name="Google Shape;81;p16"/>
          <p:cNvPicPr preferRelativeResize="0"/>
          <p:nvPr/>
        </p:nvPicPr>
        <p:blipFill rotWithShape="1">
          <a:blip r:embed="rId2">
            <a:alphaModFix/>
          </a:blip>
          <a:srcRect b="39484" l="0" r="0" t="38916"/>
          <a:stretch/>
        </p:blipFill>
        <p:spPr>
          <a:xfrm>
            <a:off x="440800" y="4656234"/>
            <a:ext cx="1043076" cy="225300"/>
          </a:xfrm>
          <a:prstGeom prst="rect">
            <a:avLst/>
          </a:prstGeom>
          <a:noFill/>
          <a:ln>
            <a:noFill/>
          </a:ln>
        </p:spPr>
      </p:pic>
    </p:spTree>
  </p:cSld>
  <p:clrMapOvr>
    <a:masterClrMapping/>
  </p:clrMapOvr>
  <p:extLst>
    <p:ext uri="{DCECCB84-F9BA-43D5-87BE-67443E8EF086}">
      <p15:sldGuideLst>
        <p15:guide id="1" orient="horz" pos="1620">
          <p15:clr>
            <a:srgbClr val="FA7B17"/>
          </p15:clr>
        </p15:guide>
        <p15:guide id="2" pos="5528">
          <p15:clr>
            <a:srgbClr val="FA7B17"/>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1">
  <p:cSld name="BLANK_2">
    <p:spTree>
      <p:nvGrpSpPr>
        <p:cNvPr id="82" name="Shape 82"/>
        <p:cNvGrpSpPr/>
        <p:nvPr/>
      </p:nvGrpSpPr>
      <p:grpSpPr>
        <a:xfrm>
          <a:off x="0" y="0"/>
          <a:ext cx="0" cy="0"/>
          <a:chOff x="0" y="0"/>
          <a:chExt cx="0" cy="0"/>
        </a:xfrm>
      </p:grpSpPr>
      <p:sp>
        <p:nvSpPr>
          <p:cNvPr id="83" name="Google Shape;83;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84" name="Google Shape;84;p17"/>
          <p:cNvSpPr txBox="1"/>
          <p:nvPr/>
        </p:nvSpPr>
        <p:spPr>
          <a:xfrm>
            <a:off x="6731788" y="4662581"/>
            <a:ext cx="2043300" cy="225300"/>
          </a:xfrm>
          <a:prstGeom prst="rect">
            <a:avLst/>
          </a:prstGeom>
          <a:noFill/>
          <a:ln>
            <a:noFill/>
          </a:ln>
        </p:spPr>
        <p:txBody>
          <a:bodyPr anchorCtr="0" anchor="ctr" bIns="22850" lIns="22850" spcFirstLastPara="1" rIns="22850" wrap="square" tIns="22850">
            <a:noAutofit/>
          </a:bodyPr>
          <a:lstStyle/>
          <a:p>
            <a:pPr indent="0" lvl="0" marL="0" rtl="0" algn="r">
              <a:spcBef>
                <a:spcPts val="0"/>
              </a:spcBef>
              <a:spcAft>
                <a:spcPts val="0"/>
              </a:spcAft>
              <a:buNone/>
            </a:pPr>
            <a:r>
              <a:rPr lang="en" sz="500">
                <a:solidFill>
                  <a:srgbClr val="FFFFFF"/>
                </a:solidFill>
                <a:latin typeface="Roboto"/>
                <a:ea typeface="Roboto"/>
                <a:cs typeface="Roboto"/>
                <a:sym typeface="Roboto"/>
              </a:rPr>
              <a:t>TRAINING  IMAGE CLASSIFIERS</a:t>
            </a:r>
            <a:endParaRPr sz="500">
              <a:solidFill>
                <a:srgbClr val="FFFFFF"/>
              </a:solidFill>
              <a:latin typeface="Roboto"/>
              <a:ea typeface="Roboto"/>
              <a:cs typeface="Roboto"/>
              <a:sym typeface="Roboto"/>
            </a:endParaRPr>
          </a:p>
        </p:txBody>
      </p:sp>
      <p:sp>
        <p:nvSpPr>
          <p:cNvPr id="85" name="Google Shape;85;p17"/>
          <p:cNvSpPr txBox="1"/>
          <p:nvPr/>
        </p:nvSpPr>
        <p:spPr>
          <a:xfrm>
            <a:off x="1483875" y="4696434"/>
            <a:ext cx="1043100" cy="144900"/>
          </a:xfrm>
          <a:prstGeom prst="rect">
            <a:avLst/>
          </a:prstGeom>
          <a:noFill/>
          <a:ln>
            <a:noFill/>
          </a:ln>
        </p:spPr>
        <p:txBody>
          <a:bodyPr anchorCtr="0" anchor="b" bIns="22850" lIns="22850" spcFirstLastPara="1" rIns="22850" wrap="square" tIns="22850">
            <a:noAutofit/>
          </a:bodyPr>
          <a:lstStyle/>
          <a:p>
            <a:pPr indent="0" lvl="0" marL="0" rtl="0" algn="l">
              <a:spcBef>
                <a:spcPts val="0"/>
              </a:spcBef>
              <a:spcAft>
                <a:spcPts val="0"/>
              </a:spcAft>
              <a:buNone/>
            </a:pPr>
            <a:r>
              <a:rPr lang="en" sz="500">
                <a:solidFill>
                  <a:srgbClr val="FFFFFF"/>
                </a:solidFill>
                <a:latin typeface="Roboto"/>
                <a:ea typeface="Roboto"/>
                <a:cs typeface="Roboto"/>
                <a:sym typeface="Roboto"/>
              </a:rPr>
              <a:t>PROPRIETARY + CONFIDENTIAL </a:t>
            </a:r>
            <a:endParaRPr sz="500">
              <a:solidFill>
                <a:srgbClr val="FFFFFF"/>
              </a:solidFill>
              <a:latin typeface="Roboto"/>
              <a:ea typeface="Roboto"/>
              <a:cs typeface="Roboto"/>
              <a:sym typeface="Roboto"/>
            </a:endParaRPr>
          </a:p>
        </p:txBody>
      </p:sp>
      <p:pic>
        <p:nvPicPr>
          <p:cNvPr id="86" name="Google Shape;86;p17"/>
          <p:cNvPicPr preferRelativeResize="0"/>
          <p:nvPr/>
        </p:nvPicPr>
        <p:blipFill rotWithShape="1">
          <a:blip r:embed="rId2">
            <a:alphaModFix/>
          </a:blip>
          <a:srcRect b="38887" l="0" r="0" t="38692"/>
          <a:stretch/>
        </p:blipFill>
        <p:spPr>
          <a:xfrm>
            <a:off x="459788" y="4656225"/>
            <a:ext cx="1005099" cy="2253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k — 1-L header, 2-up ">
  <p:cSld name="TITLE_1_2_2_1_2">
    <p:spTree>
      <p:nvGrpSpPr>
        <p:cNvPr id="87" name="Shape 87"/>
        <p:cNvGrpSpPr/>
        <p:nvPr/>
      </p:nvGrpSpPr>
      <p:grpSpPr>
        <a:xfrm>
          <a:off x="0" y="0"/>
          <a:ext cx="0" cy="0"/>
          <a:chOff x="0" y="0"/>
          <a:chExt cx="0" cy="0"/>
        </a:xfrm>
      </p:grpSpPr>
      <p:sp>
        <p:nvSpPr>
          <p:cNvPr id="88" name="Google Shape;88;p18"/>
          <p:cNvSpPr/>
          <p:nvPr/>
        </p:nvSpPr>
        <p:spPr>
          <a:xfrm>
            <a:off x="0" y="0"/>
            <a:ext cx="9144000" cy="5143500"/>
          </a:xfrm>
          <a:prstGeom prst="rect">
            <a:avLst/>
          </a:prstGeom>
          <a:solidFill>
            <a:srgbClr val="F5F5F5"/>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sz="400"/>
          </a:p>
        </p:txBody>
      </p:sp>
      <p:sp>
        <p:nvSpPr>
          <p:cNvPr id="89" name="Google Shape;89;p18"/>
          <p:cNvSpPr txBox="1"/>
          <p:nvPr>
            <p:ph idx="1" type="body"/>
          </p:nvPr>
        </p:nvSpPr>
        <p:spPr>
          <a:xfrm flipH="1">
            <a:off x="424063" y="1957331"/>
            <a:ext cx="3475800" cy="3416400"/>
          </a:xfrm>
          <a:prstGeom prst="rect">
            <a:avLst/>
          </a:prstGeom>
        </p:spPr>
        <p:txBody>
          <a:bodyPr anchorCtr="0" anchor="t" bIns="22850" lIns="91450" spcFirstLastPara="1" rIns="22850" wrap="square" tIns="22850">
            <a:noAutofit/>
          </a:bodyPr>
          <a:lstStyle>
            <a:lvl1pPr indent="-304800" lvl="0" marL="4572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1pPr>
            <a:lvl2pPr indent="-304800" lvl="1" marL="914400" rtl="0">
              <a:lnSpc>
                <a:spcPct val="115000"/>
              </a:lnSpc>
              <a:spcBef>
                <a:spcPts val="1000"/>
              </a:spcBef>
              <a:spcAft>
                <a:spcPts val="0"/>
              </a:spcAft>
              <a:buClr>
                <a:srgbClr val="666666"/>
              </a:buClr>
              <a:buSzPts val="1200"/>
              <a:buFont typeface="Roboto Light"/>
              <a:buChar char="●"/>
              <a:defRPr sz="1200">
                <a:latin typeface="Roboto Light"/>
                <a:ea typeface="Roboto Light"/>
                <a:cs typeface="Roboto Light"/>
                <a:sym typeface="Roboto Light"/>
              </a:defRPr>
            </a:lvl2pPr>
            <a:lvl3pPr indent="-304800" lvl="2" marL="1371600" rtl="0">
              <a:lnSpc>
                <a:spcPct val="115000"/>
              </a:lnSpc>
              <a:spcBef>
                <a:spcPts val="1000"/>
              </a:spcBef>
              <a:spcAft>
                <a:spcPts val="0"/>
              </a:spcAft>
              <a:buClr>
                <a:schemeClr val="dk2"/>
              </a:buClr>
              <a:buSzPts val="1200"/>
              <a:buFont typeface="Roboto Light"/>
              <a:buChar char="○"/>
              <a:defRPr sz="1200">
                <a:latin typeface="Roboto Light"/>
                <a:ea typeface="Roboto Light"/>
                <a:cs typeface="Roboto Light"/>
                <a:sym typeface="Roboto Light"/>
              </a:defRPr>
            </a:lvl3pPr>
            <a:lvl4pPr indent="-304800" lvl="3" marL="18288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4pPr>
            <a:lvl5pPr indent="-304800" lvl="4" marL="22860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5pPr>
            <a:lvl6pPr indent="-304800" lvl="5" marL="27432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6pPr>
            <a:lvl7pPr indent="-304800" lvl="6" marL="32004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7pPr>
            <a:lvl8pPr indent="-304800" lvl="7" marL="36576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8pPr>
            <a:lvl9pPr indent="-304800" lvl="8" marL="4114800" rtl="0">
              <a:lnSpc>
                <a:spcPct val="115000"/>
              </a:lnSpc>
              <a:spcBef>
                <a:spcPts val="1000"/>
              </a:spcBef>
              <a:spcAft>
                <a:spcPts val="300"/>
              </a:spcAft>
              <a:buSzPts val="1200"/>
              <a:buFont typeface="Roboto Light"/>
              <a:buChar char="■"/>
              <a:defRPr sz="1200">
                <a:latin typeface="Roboto Light"/>
                <a:ea typeface="Roboto Light"/>
                <a:cs typeface="Roboto Light"/>
                <a:sym typeface="Roboto Light"/>
              </a:defRPr>
            </a:lvl9pPr>
          </a:lstStyle>
          <a:p/>
        </p:txBody>
      </p:sp>
      <p:sp>
        <p:nvSpPr>
          <p:cNvPr id="90" name="Google Shape;90;p18"/>
          <p:cNvSpPr txBox="1"/>
          <p:nvPr>
            <p:ph type="ctrTitle"/>
          </p:nvPr>
        </p:nvSpPr>
        <p:spPr>
          <a:xfrm>
            <a:off x="440794" y="519738"/>
            <a:ext cx="4330800" cy="603000"/>
          </a:xfrm>
          <a:prstGeom prst="rect">
            <a:avLst/>
          </a:prstGeom>
          <a:noFill/>
          <a:ln>
            <a:noFill/>
          </a:ln>
        </p:spPr>
        <p:txBody>
          <a:bodyPr anchorCtr="0" anchor="t" bIns="22850" lIns="22850" spcFirstLastPara="1" rIns="22850" wrap="square" tIns="22850">
            <a:noAutofit/>
          </a:bodyPr>
          <a:lstStyle>
            <a:lvl1pPr lvl="0" rtl="0">
              <a:spcBef>
                <a:spcPts val="0"/>
              </a:spcBef>
              <a:spcAft>
                <a:spcPts val="0"/>
              </a:spcAft>
              <a:buSzPts val="2000"/>
              <a:buFont typeface="Google Sans Medium"/>
              <a:buChar char="●"/>
              <a:defRPr sz="2000">
                <a:latin typeface="Google Sans Medium"/>
                <a:ea typeface="Google Sans Medium"/>
                <a:cs typeface="Google Sans Medium"/>
                <a:sym typeface="Google Sans Medium"/>
              </a:defRPr>
            </a:lvl1pPr>
            <a:lvl2pPr lvl="1"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2pPr>
            <a:lvl3pPr lvl="2"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3pPr>
            <a:lvl4pPr lvl="3"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4pPr>
            <a:lvl5pPr lvl="4"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5pPr>
            <a:lvl6pPr lvl="5"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6pPr>
            <a:lvl7pPr lvl="6"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7pPr>
            <a:lvl8pPr lvl="7"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8pPr>
            <a:lvl9pPr lvl="8" rtl="0" algn="ctr">
              <a:spcBef>
                <a:spcPts val="0"/>
              </a:spcBef>
              <a:spcAft>
                <a:spcPts val="0"/>
              </a:spcAft>
              <a:buSzPts val="5200"/>
              <a:buFont typeface="Google Sans Medium"/>
              <a:buChar char="■"/>
              <a:defRPr sz="5200">
                <a:latin typeface="Google Sans Medium"/>
                <a:ea typeface="Google Sans Medium"/>
                <a:cs typeface="Google Sans Medium"/>
                <a:sym typeface="Google Sans Medium"/>
              </a:defRPr>
            </a:lvl9pPr>
          </a:lstStyle>
          <a:p/>
        </p:txBody>
      </p:sp>
      <p:sp>
        <p:nvSpPr>
          <p:cNvPr id="91" name="Google Shape;91;p18"/>
          <p:cNvSpPr txBox="1"/>
          <p:nvPr>
            <p:ph idx="2" type="subTitle"/>
          </p:nvPr>
        </p:nvSpPr>
        <p:spPr>
          <a:xfrm>
            <a:off x="440794" y="1722050"/>
            <a:ext cx="2408100" cy="279600"/>
          </a:xfrm>
          <a:prstGeom prst="rect">
            <a:avLst/>
          </a:prstGeom>
        </p:spPr>
        <p:txBody>
          <a:bodyPr anchorCtr="0" anchor="t" bIns="22850" lIns="22850" spcFirstLastPara="1" rIns="22850" wrap="square" tIns="22850">
            <a:noAutofit/>
          </a:bodyPr>
          <a:lstStyle>
            <a:lvl1pPr lvl="0" rtl="0">
              <a:lnSpc>
                <a:spcPct val="100000"/>
              </a:lnSpc>
              <a:spcBef>
                <a:spcPts val="1000"/>
              </a:spcBef>
              <a:spcAft>
                <a:spcPts val="0"/>
              </a:spcAft>
              <a:buSzPts val="1200"/>
              <a:buFont typeface="Roboto"/>
              <a:buNone/>
              <a:defRPr sz="1200">
                <a:latin typeface="Roboto"/>
                <a:ea typeface="Roboto"/>
                <a:cs typeface="Roboto"/>
                <a:sym typeface="Roboto"/>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92" name="Google Shape;92;p18"/>
          <p:cNvSpPr txBox="1"/>
          <p:nvPr>
            <p:ph idx="3" type="body"/>
          </p:nvPr>
        </p:nvSpPr>
        <p:spPr>
          <a:xfrm flipH="1">
            <a:off x="4434719" y="1957331"/>
            <a:ext cx="3475800" cy="3416400"/>
          </a:xfrm>
          <a:prstGeom prst="rect">
            <a:avLst/>
          </a:prstGeom>
        </p:spPr>
        <p:txBody>
          <a:bodyPr anchorCtr="0" anchor="t" bIns="22850" lIns="91450" spcFirstLastPara="1" rIns="22850" wrap="square" tIns="22850">
            <a:noAutofit/>
          </a:bodyPr>
          <a:lstStyle>
            <a:lvl1pPr indent="-304800" lvl="0" marL="4572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1pPr>
            <a:lvl2pPr indent="-304800" lvl="1" marL="914400" rtl="0">
              <a:lnSpc>
                <a:spcPct val="115000"/>
              </a:lnSpc>
              <a:spcBef>
                <a:spcPts val="1000"/>
              </a:spcBef>
              <a:spcAft>
                <a:spcPts val="0"/>
              </a:spcAft>
              <a:buClr>
                <a:srgbClr val="666666"/>
              </a:buClr>
              <a:buSzPts val="1200"/>
              <a:buFont typeface="Roboto Light"/>
              <a:buChar char="●"/>
              <a:defRPr sz="1200">
                <a:latin typeface="Roboto Light"/>
                <a:ea typeface="Roboto Light"/>
                <a:cs typeface="Roboto Light"/>
                <a:sym typeface="Roboto Light"/>
              </a:defRPr>
            </a:lvl2pPr>
            <a:lvl3pPr indent="-304800" lvl="2" marL="1371600" rtl="0">
              <a:lnSpc>
                <a:spcPct val="115000"/>
              </a:lnSpc>
              <a:spcBef>
                <a:spcPts val="1000"/>
              </a:spcBef>
              <a:spcAft>
                <a:spcPts val="0"/>
              </a:spcAft>
              <a:buClr>
                <a:schemeClr val="dk2"/>
              </a:buClr>
              <a:buSzPts val="1200"/>
              <a:buFont typeface="Roboto Light"/>
              <a:buChar char="○"/>
              <a:defRPr sz="1200">
                <a:latin typeface="Roboto Light"/>
                <a:ea typeface="Roboto Light"/>
                <a:cs typeface="Roboto Light"/>
                <a:sym typeface="Roboto Light"/>
              </a:defRPr>
            </a:lvl3pPr>
            <a:lvl4pPr indent="-304800" lvl="3" marL="18288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4pPr>
            <a:lvl5pPr indent="-304800" lvl="4" marL="22860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5pPr>
            <a:lvl6pPr indent="-304800" lvl="5" marL="27432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6pPr>
            <a:lvl7pPr indent="-304800" lvl="6" marL="32004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7pPr>
            <a:lvl8pPr indent="-304800" lvl="7" marL="3657600" rtl="0">
              <a:lnSpc>
                <a:spcPct val="115000"/>
              </a:lnSpc>
              <a:spcBef>
                <a:spcPts val="1000"/>
              </a:spcBef>
              <a:spcAft>
                <a:spcPts val="0"/>
              </a:spcAft>
              <a:buSzPts val="1200"/>
              <a:buFont typeface="Roboto Light"/>
              <a:buChar char="○"/>
              <a:defRPr sz="1200">
                <a:latin typeface="Roboto Light"/>
                <a:ea typeface="Roboto Light"/>
                <a:cs typeface="Roboto Light"/>
                <a:sym typeface="Roboto Light"/>
              </a:defRPr>
            </a:lvl8pPr>
            <a:lvl9pPr indent="-304800" lvl="8" marL="4114800" rtl="0">
              <a:lnSpc>
                <a:spcPct val="115000"/>
              </a:lnSpc>
              <a:spcBef>
                <a:spcPts val="1000"/>
              </a:spcBef>
              <a:spcAft>
                <a:spcPts val="300"/>
              </a:spcAft>
              <a:buSzPts val="1200"/>
              <a:buFont typeface="Roboto Light"/>
              <a:buChar char="■"/>
              <a:defRPr sz="1200">
                <a:latin typeface="Roboto Light"/>
                <a:ea typeface="Roboto Light"/>
                <a:cs typeface="Roboto Light"/>
                <a:sym typeface="Roboto Light"/>
              </a:defRPr>
            </a:lvl9pPr>
          </a:lstStyle>
          <a:p/>
        </p:txBody>
      </p:sp>
      <p:sp>
        <p:nvSpPr>
          <p:cNvPr id="93" name="Google Shape;93;p18"/>
          <p:cNvSpPr txBox="1"/>
          <p:nvPr>
            <p:ph idx="4" type="subTitle"/>
          </p:nvPr>
        </p:nvSpPr>
        <p:spPr>
          <a:xfrm>
            <a:off x="4451450" y="1722050"/>
            <a:ext cx="2408100" cy="279600"/>
          </a:xfrm>
          <a:prstGeom prst="rect">
            <a:avLst/>
          </a:prstGeom>
        </p:spPr>
        <p:txBody>
          <a:bodyPr anchorCtr="0" anchor="t" bIns="22850" lIns="22850" spcFirstLastPara="1" rIns="22850" wrap="square" tIns="22850">
            <a:noAutofit/>
          </a:bodyPr>
          <a:lstStyle>
            <a:lvl1pPr lvl="0" rtl="0">
              <a:lnSpc>
                <a:spcPct val="100000"/>
              </a:lnSpc>
              <a:spcBef>
                <a:spcPts val="1000"/>
              </a:spcBef>
              <a:spcAft>
                <a:spcPts val="0"/>
              </a:spcAft>
              <a:buSzPts val="1200"/>
              <a:buFont typeface="Roboto"/>
              <a:buNone/>
              <a:defRPr sz="1200">
                <a:latin typeface="Roboto"/>
                <a:ea typeface="Roboto"/>
                <a:cs typeface="Roboto"/>
                <a:sym typeface="Roboto"/>
              </a:defRPr>
            </a:lvl1pPr>
            <a:lvl2pPr lvl="1"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2pPr>
            <a:lvl3pPr lvl="2"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3pPr>
            <a:lvl4pPr lvl="3"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4pPr>
            <a:lvl5pPr lvl="4"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5pPr>
            <a:lvl6pPr lvl="5"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6pPr>
            <a:lvl7pPr lvl="6"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7pPr>
            <a:lvl8pPr lvl="7"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8pPr>
            <a:lvl9pPr lvl="8" rtl="0" algn="ctr">
              <a:lnSpc>
                <a:spcPct val="100000"/>
              </a:lnSpc>
              <a:spcBef>
                <a:spcPts val="1000"/>
              </a:spcBef>
              <a:spcAft>
                <a:spcPts val="0"/>
              </a:spcAft>
              <a:buSzPts val="1200"/>
              <a:buFont typeface="Roboto Medium"/>
              <a:buNone/>
              <a:defRPr sz="1200">
                <a:latin typeface="Roboto Medium"/>
                <a:ea typeface="Roboto Medium"/>
                <a:cs typeface="Roboto Medium"/>
                <a:sym typeface="Roboto Medium"/>
              </a:defRPr>
            </a:lvl9pPr>
          </a:lstStyle>
          <a:p/>
        </p:txBody>
      </p:sp>
      <p:sp>
        <p:nvSpPr>
          <p:cNvPr id="94" name="Google Shape;94;p18"/>
          <p:cNvSpPr txBox="1"/>
          <p:nvPr/>
        </p:nvSpPr>
        <p:spPr>
          <a:xfrm>
            <a:off x="6731788" y="4656234"/>
            <a:ext cx="2043300" cy="225300"/>
          </a:xfrm>
          <a:prstGeom prst="rect">
            <a:avLst/>
          </a:prstGeom>
          <a:noFill/>
          <a:ln>
            <a:noFill/>
          </a:ln>
        </p:spPr>
        <p:txBody>
          <a:bodyPr anchorCtr="0" anchor="ctr" bIns="22850" lIns="22850" spcFirstLastPara="1" rIns="22850" wrap="square" tIns="22850">
            <a:noAutofit/>
          </a:bodyPr>
          <a:lstStyle/>
          <a:p>
            <a:pPr indent="0" lvl="0" marL="0" rtl="0" algn="r">
              <a:spcBef>
                <a:spcPts val="0"/>
              </a:spcBef>
              <a:spcAft>
                <a:spcPts val="0"/>
              </a:spcAft>
              <a:buNone/>
            </a:pPr>
            <a:r>
              <a:rPr lang="en" sz="500">
                <a:solidFill>
                  <a:srgbClr val="666666"/>
                </a:solidFill>
                <a:latin typeface="Roboto"/>
                <a:ea typeface="Roboto"/>
                <a:cs typeface="Roboto"/>
                <a:sym typeface="Roboto"/>
              </a:rPr>
              <a:t>TRAINING IMAGE CLASSIFIERS</a:t>
            </a:r>
            <a:endParaRPr sz="500">
              <a:solidFill>
                <a:srgbClr val="666666"/>
              </a:solidFill>
              <a:latin typeface="Roboto"/>
              <a:ea typeface="Roboto"/>
              <a:cs typeface="Roboto"/>
              <a:sym typeface="Roboto"/>
            </a:endParaRPr>
          </a:p>
        </p:txBody>
      </p:sp>
      <p:sp>
        <p:nvSpPr>
          <p:cNvPr id="95" name="Google Shape;95;p18"/>
          <p:cNvSpPr txBox="1"/>
          <p:nvPr/>
        </p:nvSpPr>
        <p:spPr>
          <a:xfrm>
            <a:off x="1483875" y="4696434"/>
            <a:ext cx="1043100" cy="144900"/>
          </a:xfrm>
          <a:prstGeom prst="rect">
            <a:avLst/>
          </a:prstGeom>
          <a:noFill/>
          <a:ln>
            <a:noFill/>
          </a:ln>
        </p:spPr>
        <p:txBody>
          <a:bodyPr anchorCtr="0" anchor="b" bIns="22850" lIns="22850" spcFirstLastPara="1" rIns="22850" wrap="square" tIns="22850">
            <a:noAutofit/>
          </a:bodyPr>
          <a:lstStyle/>
          <a:p>
            <a:pPr indent="0" lvl="0" marL="0" rtl="0" algn="l">
              <a:spcBef>
                <a:spcPts val="0"/>
              </a:spcBef>
              <a:spcAft>
                <a:spcPts val="0"/>
              </a:spcAft>
              <a:buNone/>
            </a:pPr>
            <a:r>
              <a:rPr lang="en" sz="500">
                <a:solidFill>
                  <a:srgbClr val="666666"/>
                </a:solidFill>
                <a:latin typeface="Roboto"/>
                <a:ea typeface="Roboto"/>
                <a:cs typeface="Roboto"/>
                <a:sym typeface="Roboto"/>
              </a:rPr>
              <a:t>PROPRIETARY + CONFIDENTIAL </a:t>
            </a:r>
            <a:endParaRPr sz="500">
              <a:solidFill>
                <a:srgbClr val="666666"/>
              </a:solidFill>
              <a:latin typeface="Roboto"/>
              <a:ea typeface="Roboto"/>
              <a:cs typeface="Roboto"/>
              <a:sym typeface="Roboto"/>
            </a:endParaRPr>
          </a:p>
        </p:txBody>
      </p:sp>
      <p:pic>
        <p:nvPicPr>
          <p:cNvPr id="96" name="Google Shape;96;p18"/>
          <p:cNvPicPr preferRelativeResize="0"/>
          <p:nvPr/>
        </p:nvPicPr>
        <p:blipFill rotWithShape="1">
          <a:blip r:embed="rId2">
            <a:alphaModFix/>
          </a:blip>
          <a:srcRect b="39484" l="0" r="0" t="38916"/>
          <a:stretch/>
        </p:blipFill>
        <p:spPr>
          <a:xfrm>
            <a:off x="440800" y="4656234"/>
            <a:ext cx="1043076" cy="2253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Dark Background 1">
  <p:cSld name="TITLE_1_2_2_1_1_1_1">
    <p:bg>
      <p:bgPr>
        <a:solidFill>
          <a:srgbClr val="000000"/>
        </a:solidFill>
      </p:bgPr>
    </p:bg>
    <p:spTree>
      <p:nvGrpSpPr>
        <p:cNvPr id="97" name="Shape 97"/>
        <p:cNvGrpSpPr/>
        <p:nvPr/>
      </p:nvGrpSpPr>
      <p:grpSpPr>
        <a:xfrm>
          <a:off x="0" y="0"/>
          <a:ext cx="0" cy="0"/>
          <a:chOff x="0" y="0"/>
          <a:chExt cx="0" cy="0"/>
        </a:xfrm>
      </p:grpSpPr>
      <p:pic>
        <p:nvPicPr>
          <p:cNvPr id="98" name="Google Shape;98;p19"/>
          <p:cNvPicPr preferRelativeResize="0"/>
          <p:nvPr/>
        </p:nvPicPr>
        <p:blipFill rotWithShape="1">
          <a:blip r:embed="rId2">
            <a:alphaModFix/>
          </a:blip>
          <a:srcRect b="36163" l="0" r="0" t="29027"/>
          <a:stretch/>
        </p:blipFill>
        <p:spPr>
          <a:xfrm>
            <a:off x="8142925" y="129001"/>
            <a:ext cx="824649" cy="292326"/>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1">
  <p:cSld name="SECTION_HEADER_3">
    <p:spTree>
      <p:nvGrpSpPr>
        <p:cNvPr id="102" name="Shape 102"/>
        <p:cNvGrpSpPr/>
        <p:nvPr/>
      </p:nvGrpSpPr>
      <p:grpSpPr>
        <a:xfrm>
          <a:off x="0" y="0"/>
          <a:ext cx="0" cy="0"/>
          <a:chOff x="0" y="0"/>
          <a:chExt cx="0" cy="0"/>
        </a:xfrm>
      </p:grpSpPr>
      <p:pic>
        <p:nvPicPr>
          <p:cNvPr id="103" name="Google Shape;103;p21"/>
          <p:cNvPicPr preferRelativeResize="0"/>
          <p:nvPr/>
        </p:nvPicPr>
        <p:blipFill rotWithShape="1">
          <a:blip r:embed="rId2">
            <a:alphaModFix/>
          </a:blip>
          <a:srcRect b="6636" l="0" r="20911" t="24373"/>
          <a:stretch/>
        </p:blipFill>
        <p:spPr>
          <a:xfrm>
            <a:off x="4360400" y="-30925"/>
            <a:ext cx="4783600" cy="5174427"/>
          </a:xfrm>
          <a:prstGeom prst="rect">
            <a:avLst/>
          </a:prstGeom>
          <a:noFill/>
          <a:ln>
            <a:noFill/>
          </a:ln>
        </p:spPr>
      </p:pic>
      <p:pic>
        <p:nvPicPr>
          <p:cNvPr id="104" name="Google Shape;104;p21"/>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105" name="Google Shape;105;p21"/>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06" name="Google Shape;106;p21"/>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2">
  <p:cSld name="SECTION_HEADER_3_2">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49869" l="0" r="41619" t="0"/>
          <a:stretch/>
        </p:blipFill>
        <p:spPr>
          <a:xfrm>
            <a:off x="3314875" y="973200"/>
            <a:ext cx="5829123" cy="4170298"/>
          </a:xfrm>
          <a:prstGeom prst="rect">
            <a:avLst/>
          </a:prstGeom>
          <a:noFill/>
          <a:ln>
            <a:noFill/>
          </a:ln>
        </p:spPr>
      </p:pic>
      <p:sp>
        <p:nvSpPr>
          <p:cNvPr id="15" name="Google Shape;15;p3"/>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6" name="Google Shape;16;p3"/>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17" name="Google Shape;17;p3"/>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2">
  <p:cSld name="SECTION_HEADER_3_2">
    <p:spTree>
      <p:nvGrpSpPr>
        <p:cNvPr id="107" name="Shape 107"/>
        <p:cNvGrpSpPr/>
        <p:nvPr/>
      </p:nvGrpSpPr>
      <p:grpSpPr>
        <a:xfrm>
          <a:off x="0" y="0"/>
          <a:ext cx="0" cy="0"/>
          <a:chOff x="0" y="0"/>
          <a:chExt cx="0" cy="0"/>
        </a:xfrm>
      </p:grpSpPr>
      <p:pic>
        <p:nvPicPr>
          <p:cNvPr id="108" name="Google Shape;108;p22"/>
          <p:cNvPicPr preferRelativeResize="0"/>
          <p:nvPr/>
        </p:nvPicPr>
        <p:blipFill rotWithShape="1">
          <a:blip r:embed="rId2">
            <a:alphaModFix/>
          </a:blip>
          <a:srcRect b="49869" l="0" r="41619" t="0"/>
          <a:stretch/>
        </p:blipFill>
        <p:spPr>
          <a:xfrm>
            <a:off x="3314875" y="973200"/>
            <a:ext cx="5829123" cy="4170298"/>
          </a:xfrm>
          <a:prstGeom prst="rect">
            <a:avLst/>
          </a:prstGeom>
          <a:noFill/>
          <a:ln>
            <a:noFill/>
          </a:ln>
        </p:spPr>
      </p:pic>
      <p:sp>
        <p:nvSpPr>
          <p:cNvPr id="109" name="Google Shape;109;p22"/>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10" name="Google Shape;110;p22"/>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111" name="Google Shape;111;p22"/>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3">
  <p:cSld name="SECTION_HEADER_3_2_1">
    <p:spTree>
      <p:nvGrpSpPr>
        <p:cNvPr id="112" name="Shape 112"/>
        <p:cNvGrpSpPr/>
        <p:nvPr/>
      </p:nvGrpSpPr>
      <p:grpSpPr>
        <a:xfrm>
          <a:off x="0" y="0"/>
          <a:ext cx="0" cy="0"/>
          <a:chOff x="0" y="0"/>
          <a:chExt cx="0" cy="0"/>
        </a:xfrm>
      </p:grpSpPr>
      <p:pic>
        <p:nvPicPr>
          <p:cNvPr id="113" name="Google Shape;113;p23"/>
          <p:cNvPicPr preferRelativeResize="0"/>
          <p:nvPr/>
        </p:nvPicPr>
        <p:blipFill rotWithShape="1">
          <a:blip r:embed="rId2">
            <a:alphaModFix/>
          </a:blip>
          <a:srcRect b="-3798" l="0" r="34819" t="-1420"/>
          <a:stretch/>
        </p:blipFill>
        <p:spPr>
          <a:xfrm>
            <a:off x="4505775" y="197154"/>
            <a:ext cx="4638225" cy="4589450"/>
          </a:xfrm>
          <a:prstGeom prst="rect">
            <a:avLst/>
          </a:prstGeom>
          <a:noFill/>
          <a:ln>
            <a:noFill/>
          </a:ln>
        </p:spPr>
      </p:pic>
      <p:sp>
        <p:nvSpPr>
          <p:cNvPr id="114" name="Google Shape;114;p23"/>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15" name="Google Shape;115;p23"/>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116" name="Google Shape;116;p23"/>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1" type="tx">
  <p:cSld name="TITLE_AND_BODY">
    <p:bg>
      <p:bgPr>
        <a:solidFill>
          <a:srgbClr val="F8F9FA"/>
        </a:solidFill>
      </p:bgPr>
    </p:bg>
    <p:spTree>
      <p:nvGrpSpPr>
        <p:cNvPr id="117" name="Shape 117"/>
        <p:cNvGrpSpPr/>
        <p:nvPr/>
      </p:nvGrpSpPr>
      <p:grpSpPr>
        <a:xfrm>
          <a:off x="0" y="0"/>
          <a:ext cx="0" cy="0"/>
          <a:chOff x="0" y="0"/>
          <a:chExt cx="0" cy="0"/>
        </a:xfrm>
      </p:grpSpPr>
      <p:pic>
        <p:nvPicPr>
          <p:cNvPr id="118" name="Google Shape;118;p24"/>
          <p:cNvPicPr preferRelativeResize="0"/>
          <p:nvPr/>
        </p:nvPicPr>
        <p:blipFill rotWithShape="1">
          <a:blip r:embed="rId2">
            <a:alphaModFix/>
          </a:blip>
          <a:srcRect b="64406" l="-1041" r="3745" t="-3192"/>
          <a:stretch/>
        </p:blipFill>
        <p:spPr>
          <a:xfrm rot="10800000">
            <a:off x="615195" y="0"/>
            <a:ext cx="2321350" cy="925400"/>
          </a:xfrm>
          <a:prstGeom prst="rect">
            <a:avLst/>
          </a:prstGeom>
          <a:noFill/>
          <a:ln>
            <a:noFill/>
          </a:ln>
        </p:spPr>
      </p:pic>
      <p:sp>
        <p:nvSpPr>
          <p:cNvPr id="119" name="Google Shape;119;p24"/>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20" name="Google Shape;120;p24"/>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121" name="Google Shape;121;p24"/>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2">
  <p:cSld name="TITLE_AND_BODY_4">
    <p:bg>
      <p:bgPr>
        <a:solidFill>
          <a:srgbClr val="F8F9FA"/>
        </a:solidFill>
      </p:bgPr>
    </p:bg>
    <p:spTree>
      <p:nvGrpSpPr>
        <p:cNvPr id="122" name="Shape 122"/>
        <p:cNvGrpSpPr/>
        <p:nvPr/>
      </p:nvGrpSpPr>
      <p:grpSpPr>
        <a:xfrm>
          <a:off x="0" y="0"/>
          <a:ext cx="0" cy="0"/>
          <a:chOff x="0" y="0"/>
          <a:chExt cx="0" cy="0"/>
        </a:xfrm>
      </p:grpSpPr>
      <p:pic>
        <p:nvPicPr>
          <p:cNvPr id="123" name="Google Shape;123;p25"/>
          <p:cNvPicPr preferRelativeResize="0"/>
          <p:nvPr/>
        </p:nvPicPr>
        <p:blipFill rotWithShape="1">
          <a:blip r:embed="rId2">
            <a:alphaModFix/>
          </a:blip>
          <a:srcRect b="0" l="6331" r="0" t="44586"/>
          <a:stretch/>
        </p:blipFill>
        <p:spPr>
          <a:xfrm>
            <a:off x="0" y="0"/>
            <a:ext cx="2431776" cy="1220349"/>
          </a:xfrm>
          <a:prstGeom prst="rect">
            <a:avLst/>
          </a:prstGeom>
          <a:noFill/>
          <a:ln>
            <a:noFill/>
          </a:ln>
        </p:spPr>
      </p:pic>
      <p:sp>
        <p:nvSpPr>
          <p:cNvPr id="124" name="Google Shape;124;p25"/>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25" name="Google Shape;125;p25"/>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126" name="Google Shape;126;p25"/>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3">
  <p:cSld name="TITLE_AND_BODY_3">
    <p:bg>
      <p:bgPr>
        <a:solidFill>
          <a:srgbClr val="F8F9FA"/>
        </a:solidFill>
      </p:bgPr>
    </p:bg>
    <p:spTree>
      <p:nvGrpSpPr>
        <p:cNvPr id="127" name="Shape 127"/>
        <p:cNvGrpSpPr/>
        <p:nvPr/>
      </p:nvGrpSpPr>
      <p:grpSpPr>
        <a:xfrm>
          <a:off x="0" y="0"/>
          <a:ext cx="0" cy="0"/>
          <a:chOff x="0" y="0"/>
          <a:chExt cx="0" cy="0"/>
        </a:xfrm>
      </p:grpSpPr>
      <p:pic>
        <p:nvPicPr>
          <p:cNvPr id="128" name="Google Shape;128;p26"/>
          <p:cNvPicPr preferRelativeResize="0"/>
          <p:nvPr/>
        </p:nvPicPr>
        <p:blipFill>
          <a:blip r:embed="rId2">
            <a:alphaModFix/>
          </a:blip>
          <a:stretch>
            <a:fillRect/>
          </a:stretch>
        </p:blipFill>
        <p:spPr>
          <a:xfrm>
            <a:off x="39775" y="66250"/>
            <a:ext cx="2008061" cy="1247951"/>
          </a:xfrm>
          <a:prstGeom prst="rect">
            <a:avLst/>
          </a:prstGeom>
          <a:noFill/>
          <a:ln>
            <a:noFill/>
          </a:ln>
        </p:spPr>
      </p:pic>
      <p:sp>
        <p:nvSpPr>
          <p:cNvPr id="129" name="Google Shape;129;p26"/>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30" name="Google Shape;130;p26"/>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131" name="Google Shape;131;p26"/>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ge Title and Text">
  <p:cSld name="TITLE_AND_BODY_1">
    <p:bg>
      <p:bgPr>
        <a:noFill/>
      </p:bgPr>
    </p:bg>
    <p:spTree>
      <p:nvGrpSpPr>
        <p:cNvPr id="132" name="Shape 132"/>
        <p:cNvGrpSpPr/>
        <p:nvPr/>
      </p:nvGrpSpPr>
      <p:grpSpPr>
        <a:xfrm>
          <a:off x="0" y="0"/>
          <a:ext cx="0" cy="0"/>
          <a:chOff x="0" y="0"/>
          <a:chExt cx="0" cy="0"/>
        </a:xfrm>
      </p:grpSpPr>
      <p:sp>
        <p:nvSpPr>
          <p:cNvPr id="133" name="Google Shape;133;p27"/>
          <p:cNvSpPr txBox="1"/>
          <p:nvPr>
            <p:ph type="title"/>
          </p:nvPr>
        </p:nvSpPr>
        <p:spPr>
          <a:xfrm>
            <a:off x="417675" y="341875"/>
            <a:ext cx="79182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34" name="Google Shape;134;p27"/>
          <p:cNvSpPr txBox="1"/>
          <p:nvPr>
            <p:ph idx="1" type="subTitle"/>
          </p:nvPr>
        </p:nvSpPr>
        <p:spPr>
          <a:xfrm>
            <a:off x="591450" y="1020025"/>
            <a:ext cx="7744500" cy="33789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sz="18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135" name="Google Shape;135;p27"/>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Title and Text 1/3" type="blank">
  <p:cSld name="BLANK">
    <p:spTree>
      <p:nvGrpSpPr>
        <p:cNvPr id="136" name="Shape 136"/>
        <p:cNvGrpSpPr/>
        <p:nvPr/>
      </p:nvGrpSpPr>
      <p:grpSpPr>
        <a:xfrm>
          <a:off x="0" y="0"/>
          <a:ext cx="0" cy="0"/>
          <a:chOff x="0" y="0"/>
          <a:chExt cx="0" cy="0"/>
        </a:xfrm>
      </p:grpSpPr>
      <p:sp>
        <p:nvSpPr>
          <p:cNvPr id="137" name="Google Shape;137;p28"/>
          <p:cNvSpPr/>
          <p:nvPr/>
        </p:nvSpPr>
        <p:spPr>
          <a:xfrm>
            <a:off x="2905275" y="0"/>
            <a:ext cx="6238800" cy="5143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8"/>
          <p:cNvSpPr txBox="1"/>
          <p:nvPr>
            <p:ph type="title"/>
          </p:nvPr>
        </p:nvSpPr>
        <p:spPr>
          <a:xfrm>
            <a:off x="417673" y="341875"/>
            <a:ext cx="22350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39" name="Google Shape;139;p28"/>
          <p:cNvSpPr txBox="1"/>
          <p:nvPr>
            <p:ph idx="1" type="subTitle"/>
          </p:nvPr>
        </p:nvSpPr>
        <p:spPr>
          <a:xfrm>
            <a:off x="587148" y="835792"/>
            <a:ext cx="2235000" cy="35631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140" name="Google Shape;140;p28"/>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Title and Text 1/2">
  <p:cSld name="BLANK_1">
    <p:spTree>
      <p:nvGrpSpPr>
        <p:cNvPr id="141" name="Shape 141"/>
        <p:cNvGrpSpPr/>
        <p:nvPr/>
      </p:nvGrpSpPr>
      <p:grpSpPr>
        <a:xfrm>
          <a:off x="0" y="0"/>
          <a:ext cx="0" cy="0"/>
          <a:chOff x="0" y="0"/>
          <a:chExt cx="0" cy="0"/>
        </a:xfrm>
      </p:grpSpPr>
      <p:sp>
        <p:nvSpPr>
          <p:cNvPr id="142" name="Google Shape;142;p29"/>
          <p:cNvSpPr/>
          <p:nvPr/>
        </p:nvSpPr>
        <p:spPr>
          <a:xfrm>
            <a:off x="4572000" y="0"/>
            <a:ext cx="4572000" cy="5143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9"/>
          <p:cNvSpPr txBox="1"/>
          <p:nvPr>
            <p:ph type="title"/>
          </p:nvPr>
        </p:nvSpPr>
        <p:spPr>
          <a:xfrm>
            <a:off x="417677" y="341875"/>
            <a:ext cx="38079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44" name="Google Shape;144;p29"/>
          <p:cNvSpPr txBox="1"/>
          <p:nvPr>
            <p:ph idx="1" type="subTitle"/>
          </p:nvPr>
        </p:nvSpPr>
        <p:spPr>
          <a:xfrm>
            <a:off x="570075" y="835794"/>
            <a:ext cx="3807900" cy="35631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145" name="Google Shape;145;p29"/>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_1_2_2_1">
    <p:spTree>
      <p:nvGrpSpPr>
        <p:cNvPr id="146" name="Shape 146"/>
        <p:cNvGrpSpPr/>
        <p:nvPr/>
      </p:nvGrpSpPr>
      <p:grpSpPr>
        <a:xfrm>
          <a:off x="0" y="0"/>
          <a:ext cx="0" cy="0"/>
          <a:chOff x="0" y="0"/>
          <a:chExt cx="0" cy="0"/>
        </a:xfrm>
      </p:grpSpPr>
      <p:pic>
        <p:nvPicPr>
          <p:cNvPr id="147" name="Google Shape;147;p30"/>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
        <p:nvSpPr>
          <p:cNvPr id="148" name="Google Shape;148;p30"/>
          <p:cNvSpPr txBox="1"/>
          <p:nvPr>
            <p:ph type="title"/>
          </p:nvPr>
        </p:nvSpPr>
        <p:spPr>
          <a:xfrm>
            <a:off x="417675" y="341875"/>
            <a:ext cx="79182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TITLE_1_2_2_1_1">
    <p:spTree>
      <p:nvGrpSpPr>
        <p:cNvPr id="149" name="Shape 149"/>
        <p:cNvGrpSpPr/>
        <p:nvPr/>
      </p:nvGrpSpPr>
      <p:grpSpPr>
        <a:xfrm>
          <a:off x="0" y="0"/>
          <a:ext cx="0" cy="0"/>
          <a:chOff x="0" y="0"/>
          <a:chExt cx="0" cy="0"/>
        </a:xfrm>
      </p:grpSpPr>
      <p:pic>
        <p:nvPicPr>
          <p:cNvPr id="150" name="Google Shape;150;p31"/>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pt 3">
  <p:cSld name="SECTION_HEADER_3_2_1">
    <p:spTree>
      <p:nvGrpSpPr>
        <p:cNvPr id="18" name="Shape 18"/>
        <p:cNvGrpSpPr/>
        <p:nvPr/>
      </p:nvGrpSpPr>
      <p:grpSpPr>
        <a:xfrm>
          <a:off x="0" y="0"/>
          <a:ext cx="0" cy="0"/>
          <a:chOff x="0" y="0"/>
          <a:chExt cx="0" cy="0"/>
        </a:xfrm>
      </p:grpSpPr>
      <p:pic>
        <p:nvPicPr>
          <p:cNvPr id="19" name="Google Shape;19;p4"/>
          <p:cNvPicPr preferRelativeResize="0"/>
          <p:nvPr/>
        </p:nvPicPr>
        <p:blipFill rotWithShape="1">
          <a:blip r:embed="rId2">
            <a:alphaModFix/>
          </a:blip>
          <a:srcRect b="-3798" l="0" r="34819" t="-1420"/>
          <a:stretch/>
        </p:blipFill>
        <p:spPr>
          <a:xfrm>
            <a:off x="4505775" y="197154"/>
            <a:ext cx="4638225" cy="4589450"/>
          </a:xfrm>
          <a:prstGeom prst="rect">
            <a:avLst/>
          </a:prstGeom>
          <a:noFill/>
          <a:ln>
            <a:noFill/>
          </a:ln>
        </p:spPr>
      </p:pic>
      <p:sp>
        <p:nvSpPr>
          <p:cNvPr id="20" name="Google Shape;20;p4"/>
          <p:cNvSpPr txBox="1"/>
          <p:nvPr>
            <p:ph type="title"/>
          </p:nvPr>
        </p:nvSpPr>
        <p:spPr>
          <a:xfrm>
            <a:off x="1049225" y="1909300"/>
            <a:ext cx="35004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21" name="Google Shape;21;p4"/>
          <p:cNvPicPr preferRelativeResize="0"/>
          <p:nvPr/>
        </p:nvPicPr>
        <p:blipFill rotWithShape="1">
          <a:blip r:embed="rId3">
            <a:alphaModFix/>
          </a:blip>
          <a:srcRect b="0" l="8223" r="0" t="0"/>
          <a:stretch/>
        </p:blipFill>
        <p:spPr>
          <a:xfrm>
            <a:off x="1139119" y="181494"/>
            <a:ext cx="968400" cy="276450"/>
          </a:xfrm>
          <a:prstGeom prst="rect">
            <a:avLst/>
          </a:prstGeom>
          <a:noFill/>
          <a:ln>
            <a:noFill/>
          </a:ln>
        </p:spPr>
      </p:pic>
      <p:sp>
        <p:nvSpPr>
          <p:cNvPr id="22" name="Google Shape;22;p4"/>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Dark Background">
  <p:cSld name="TITLE_1_2_2_1_1_1">
    <p:bg>
      <p:bgPr>
        <a:solidFill>
          <a:srgbClr val="000000"/>
        </a:solidFill>
      </p:bgPr>
    </p:bg>
    <p:spTree>
      <p:nvGrpSpPr>
        <p:cNvPr id="151" name="Shape 151"/>
        <p:cNvGrpSpPr/>
        <p:nvPr/>
      </p:nvGrpSpPr>
      <p:grpSpPr>
        <a:xfrm>
          <a:off x="0" y="0"/>
          <a:ext cx="0" cy="0"/>
          <a:chOff x="0" y="0"/>
          <a:chExt cx="0" cy="0"/>
        </a:xfrm>
      </p:grpSpPr>
      <p:pic>
        <p:nvPicPr>
          <p:cNvPr id="152" name="Google Shape;152;p32"/>
          <p:cNvPicPr preferRelativeResize="0"/>
          <p:nvPr/>
        </p:nvPicPr>
        <p:blipFill rotWithShape="1">
          <a:blip r:embed="rId2">
            <a:alphaModFix/>
          </a:blip>
          <a:srcRect b="36163" l="0" r="0" t="29027"/>
          <a:stretch/>
        </p:blipFill>
        <p:spPr>
          <a:xfrm>
            <a:off x="8142925" y="129001"/>
            <a:ext cx="824649" cy="292326"/>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Dark Background 1">
  <p:cSld name="TITLE_1_2_2_1_1_1_1">
    <p:bg>
      <p:bgPr>
        <a:solidFill>
          <a:srgbClr val="000000"/>
        </a:solidFill>
      </p:bgPr>
    </p:bg>
    <p:spTree>
      <p:nvGrpSpPr>
        <p:cNvPr id="153" name="Shape 153"/>
        <p:cNvGrpSpPr/>
        <p:nvPr/>
      </p:nvGrpSpPr>
      <p:grpSpPr>
        <a:xfrm>
          <a:off x="0" y="0"/>
          <a:ext cx="0" cy="0"/>
          <a:chOff x="0" y="0"/>
          <a:chExt cx="0" cy="0"/>
        </a:xfrm>
      </p:grpSpPr>
      <p:pic>
        <p:nvPicPr>
          <p:cNvPr id="154" name="Google Shape;154;p33"/>
          <p:cNvPicPr preferRelativeResize="0"/>
          <p:nvPr/>
        </p:nvPicPr>
        <p:blipFill rotWithShape="1">
          <a:blip r:embed="rId2">
            <a:alphaModFix/>
          </a:blip>
          <a:srcRect b="36163" l="0" r="0" t="29027"/>
          <a:stretch/>
        </p:blipFill>
        <p:spPr>
          <a:xfrm>
            <a:off x="8142925" y="129001"/>
            <a:ext cx="824649" cy="29232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1" type="tx">
  <p:cSld name="TITLE_AND_BODY">
    <p:bg>
      <p:bgPr>
        <a:solidFill>
          <a:srgbClr val="F8F9FA"/>
        </a:solidFill>
      </p:bgPr>
    </p:bg>
    <p:spTree>
      <p:nvGrpSpPr>
        <p:cNvPr id="23" name="Shape 23"/>
        <p:cNvGrpSpPr/>
        <p:nvPr/>
      </p:nvGrpSpPr>
      <p:grpSpPr>
        <a:xfrm>
          <a:off x="0" y="0"/>
          <a:ext cx="0" cy="0"/>
          <a:chOff x="0" y="0"/>
          <a:chExt cx="0" cy="0"/>
        </a:xfrm>
      </p:grpSpPr>
      <p:pic>
        <p:nvPicPr>
          <p:cNvPr id="24" name="Google Shape;24;p5"/>
          <p:cNvPicPr preferRelativeResize="0"/>
          <p:nvPr/>
        </p:nvPicPr>
        <p:blipFill rotWithShape="1">
          <a:blip r:embed="rId2">
            <a:alphaModFix/>
          </a:blip>
          <a:srcRect b="64406" l="-1041" r="3745" t="-3192"/>
          <a:stretch/>
        </p:blipFill>
        <p:spPr>
          <a:xfrm rot="10800000">
            <a:off x="615195" y="0"/>
            <a:ext cx="2321350" cy="925400"/>
          </a:xfrm>
          <a:prstGeom prst="rect">
            <a:avLst/>
          </a:prstGeom>
          <a:noFill/>
          <a:ln>
            <a:noFill/>
          </a:ln>
        </p:spPr>
      </p:pic>
      <p:sp>
        <p:nvSpPr>
          <p:cNvPr id="25" name="Google Shape;25;p5"/>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26" name="Google Shape;26;p5"/>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27" name="Google Shape;27;p5"/>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2">
  <p:cSld name="TITLE_AND_BODY_4">
    <p:bg>
      <p:bgPr>
        <a:solidFill>
          <a:srgbClr val="F8F9FA"/>
        </a:solidFill>
      </p:bgPr>
    </p:bg>
    <p:spTree>
      <p:nvGrpSpPr>
        <p:cNvPr id="28" name="Shape 28"/>
        <p:cNvGrpSpPr/>
        <p:nvPr/>
      </p:nvGrpSpPr>
      <p:grpSpPr>
        <a:xfrm>
          <a:off x="0" y="0"/>
          <a:ext cx="0" cy="0"/>
          <a:chOff x="0" y="0"/>
          <a:chExt cx="0" cy="0"/>
        </a:xfrm>
      </p:grpSpPr>
      <p:pic>
        <p:nvPicPr>
          <p:cNvPr id="29" name="Google Shape;29;p6"/>
          <p:cNvPicPr preferRelativeResize="0"/>
          <p:nvPr/>
        </p:nvPicPr>
        <p:blipFill rotWithShape="1">
          <a:blip r:embed="rId2">
            <a:alphaModFix/>
          </a:blip>
          <a:srcRect b="0" l="6331" r="0" t="44586"/>
          <a:stretch/>
        </p:blipFill>
        <p:spPr>
          <a:xfrm>
            <a:off x="0" y="0"/>
            <a:ext cx="2431776" cy="1220349"/>
          </a:xfrm>
          <a:prstGeom prst="rect">
            <a:avLst/>
          </a:prstGeom>
          <a:noFill/>
          <a:ln>
            <a:noFill/>
          </a:ln>
        </p:spPr>
      </p:pic>
      <p:sp>
        <p:nvSpPr>
          <p:cNvPr id="30" name="Google Shape;30;p6"/>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31" name="Google Shape;31;p6"/>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32" name="Google Shape;32;p6"/>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Opt 3">
  <p:cSld name="TITLE_AND_BODY_3">
    <p:bg>
      <p:bgPr>
        <a:solidFill>
          <a:srgbClr val="F8F9FA"/>
        </a:solidFill>
      </p:bgPr>
    </p:bg>
    <p:spTree>
      <p:nvGrpSpPr>
        <p:cNvPr id="33"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a:off x="39775" y="66250"/>
            <a:ext cx="2008061" cy="1247951"/>
          </a:xfrm>
          <a:prstGeom prst="rect">
            <a:avLst/>
          </a:prstGeom>
          <a:noFill/>
          <a:ln>
            <a:noFill/>
          </a:ln>
        </p:spPr>
      </p:pic>
      <p:sp>
        <p:nvSpPr>
          <p:cNvPr id="35" name="Google Shape;35;p7"/>
          <p:cNvSpPr txBox="1"/>
          <p:nvPr>
            <p:ph type="title"/>
          </p:nvPr>
        </p:nvSpPr>
        <p:spPr>
          <a:xfrm>
            <a:off x="1049225" y="1909300"/>
            <a:ext cx="7007700" cy="988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36" name="Google Shape;36;p7"/>
          <p:cNvPicPr preferRelativeResize="0"/>
          <p:nvPr/>
        </p:nvPicPr>
        <p:blipFill rotWithShape="1">
          <a:blip r:embed="rId3">
            <a:alphaModFix/>
          </a:blip>
          <a:srcRect b="0" l="8223" r="0" t="0"/>
          <a:stretch/>
        </p:blipFill>
        <p:spPr>
          <a:xfrm>
            <a:off x="8189763" y="191216"/>
            <a:ext cx="806025" cy="230100"/>
          </a:xfrm>
          <a:prstGeom prst="rect">
            <a:avLst/>
          </a:prstGeom>
          <a:noFill/>
          <a:ln>
            <a:noFill/>
          </a:ln>
        </p:spPr>
      </p:pic>
      <p:sp>
        <p:nvSpPr>
          <p:cNvPr id="37" name="Google Shape;37;p7"/>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lvl1pPr lvl="0" rtl="0">
              <a:spcBef>
                <a:spcPts val="0"/>
              </a:spcBef>
              <a:spcAft>
                <a:spcPts val="0"/>
              </a:spcAft>
              <a:buNone/>
              <a:defRPr sz="9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ge Title and Text">
  <p:cSld name="TITLE_AND_BODY_1">
    <p:bg>
      <p:bgPr>
        <a:no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17675" y="341875"/>
            <a:ext cx="79182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 name="Google Shape;40;p8"/>
          <p:cNvSpPr txBox="1"/>
          <p:nvPr>
            <p:ph idx="1" type="subTitle"/>
          </p:nvPr>
        </p:nvSpPr>
        <p:spPr>
          <a:xfrm>
            <a:off x="591450" y="1020025"/>
            <a:ext cx="7744500" cy="33789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sz="180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41" name="Google Shape;41;p8"/>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Title and Text 1/3" type="blank">
  <p:cSld name="BLANK">
    <p:spTree>
      <p:nvGrpSpPr>
        <p:cNvPr id="42" name="Shape 42"/>
        <p:cNvGrpSpPr/>
        <p:nvPr/>
      </p:nvGrpSpPr>
      <p:grpSpPr>
        <a:xfrm>
          <a:off x="0" y="0"/>
          <a:ext cx="0" cy="0"/>
          <a:chOff x="0" y="0"/>
          <a:chExt cx="0" cy="0"/>
        </a:xfrm>
      </p:grpSpPr>
      <p:sp>
        <p:nvSpPr>
          <p:cNvPr id="43" name="Google Shape;43;p9"/>
          <p:cNvSpPr/>
          <p:nvPr/>
        </p:nvSpPr>
        <p:spPr>
          <a:xfrm>
            <a:off x="2905275" y="0"/>
            <a:ext cx="6238800" cy="5143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9"/>
          <p:cNvSpPr txBox="1"/>
          <p:nvPr>
            <p:ph type="title"/>
          </p:nvPr>
        </p:nvSpPr>
        <p:spPr>
          <a:xfrm>
            <a:off x="417673" y="341875"/>
            <a:ext cx="22350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5" name="Google Shape;45;p9"/>
          <p:cNvSpPr txBox="1"/>
          <p:nvPr>
            <p:ph idx="1" type="subTitle"/>
          </p:nvPr>
        </p:nvSpPr>
        <p:spPr>
          <a:xfrm>
            <a:off x="587148" y="835792"/>
            <a:ext cx="2235000" cy="35631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46" name="Google Shape;46;p9"/>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Title and Text 1/2">
  <p:cSld name="BLANK_1">
    <p:spTree>
      <p:nvGrpSpPr>
        <p:cNvPr id="47" name="Shape 47"/>
        <p:cNvGrpSpPr/>
        <p:nvPr/>
      </p:nvGrpSpPr>
      <p:grpSpPr>
        <a:xfrm>
          <a:off x="0" y="0"/>
          <a:ext cx="0" cy="0"/>
          <a:chOff x="0" y="0"/>
          <a:chExt cx="0" cy="0"/>
        </a:xfrm>
      </p:grpSpPr>
      <p:sp>
        <p:nvSpPr>
          <p:cNvPr id="48" name="Google Shape;48;p10"/>
          <p:cNvSpPr/>
          <p:nvPr/>
        </p:nvSpPr>
        <p:spPr>
          <a:xfrm>
            <a:off x="4572000" y="0"/>
            <a:ext cx="4572000" cy="5143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0"/>
          <p:cNvSpPr txBox="1"/>
          <p:nvPr>
            <p:ph type="title"/>
          </p:nvPr>
        </p:nvSpPr>
        <p:spPr>
          <a:xfrm>
            <a:off x="417677" y="341875"/>
            <a:ext cx="3807900" cy="493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000">
                <a:solidFill>
                  <a:srgbClr val="202124"/>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0" name="Google Shape;50;p10"/>
          <p:cNvSpPr txBox="1"/>
          <p:nvPr>
            <p:ph idx="1" type="subTitle"/>
          </p:nvPr>
        </p:nvSpPr>
        <p:spPr>
          <a:xfrm>
            <a:off x="570075" y="835794"/>
            <a:ext cx="3807900" cy="3563100"/>
          </a:xfrm>
          <a:prstGeom prst="rect">
            <a:avLst/>
          </a:prstGeom>
        </p:spPr>
        <p:txBody>
          <a:bodyPr anchorCtr="0" anchor="t" bIns="22850" lIns="22850" spcFirstLastPara="1" rIns="22850" wrap="square" tIns="22850">
            <a:noAutofit/>
          </a:bodyPr>
          <a:lstStyle>
            <a:lvl1pPr lvl="0" rtl="0">
              <a:lnSpc>
                <a:spcPct val="115000"/>
              </a:lnSpc>
              <a:spcBef>
                <a:spcPts val="0"/>
              </a:spcBef>
              <a:spcAft>
                <a:spcPts val="0"/>
              </a:spcAft>
              <a:buNone/>
              <a:defRPr b="0">
                <a:solidFill>
                  <a:srgbClr val="606366"/>
                </a:solidFill>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p:txBody>
      </p:sp>
      <p:pic>
        <p:nvPicPr>
          <p:cNvPr id="51" name="Google Shape;51;p10"/>
          <p:cNvPicPr preferRelativeResize="0"/>
          <p:nvPr/>
        </p:nvPicPr>
        <p:blipFill rotWithShape="1">
          <a:blip r:embed="rId2">
            <a:alphaModFix/>
          </a:blip>
          <a:srcRect b="0" l="8223" r="0" t="0"/>
          <a:stretch/>
        </p:blipFill>
        <p:spPr>
          <a:xfrm>
            <a:off x="8189763" y="191216"/>
            <a:ext cx="806025" cy="2301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3.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9.xml"/><Relationship Id="rId10" Type="http://schemas.openxmlformats.org/officeDocument/2006/relationships/slideLayout" Target="../slideLayouts/slideLayout28.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theme" Target="../theme/theme1.xml"/><Relationship Id="rId5" Type="http://schemas.openxmlformats.org/officeDocument/2006/relationships/slideLayout" Target="../slideLayouts/slideLayout23.xml"/><Relationship Id="rId6" Type="http://schemas.openxmlformats.org/officeDocument/2006/relationships/slideLayout" Target="../slideLayouts/slideLayout24.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flipH="1">
            <a:off x="424075" y="1957325"/>
            <a:ext cx="3459000" cy="3416400"/>
          </a:xfrm>
          <a:prstGeom prst="rect">
            <a:avLst/>
          </a:prstGeom>
          <a:noFill/>
          <a:ln>
            <a:noFill/>
          </a:ln>
        </p:spPr>
        <p:txBody>
          <a:bodyPr anchorCtr="0" anchor="t" bIns="22850" lIns="91450" spcFirstLastPara="1" rIns="22850" wrap="square" tIns="22850">
            <a:noAutofit/>
          </a:bodyPr>
          <a:lstStyle>
            <a:lvl1pPr indent="-342900" lvl="0" marL="457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1pPr>
            <a:lvl2pPr indent="-342900" lvl="1" marL="914400" rtl="0">
              <a:lnSpc>
                <a:spcPct val="115000"/>
              </a:lnSpc>
              <a:spcBef>
                <a:spcPts val="1000"/>
              </a:spcBef>
              <a:spcAft>
                <a:spcPts val="0"/>
              </a:spcAft>
              <a:buClr>
                <a:srgbClr val="666666"/>
              </a:buClr>
              <a:buSzPts val="1800"/>
              <a:buFont typeface="Google Sans"/>
              <a:buChar char="●"/>
              <a:defRPr sz="1800">
                <a:latin typeface="Google Sans"/>
                <a:ea typeface="Google Sans"/>
                <a:cs typeface="Google Sans"/>
                <a:sym typeface="Google Sans"/>
              </a:defRPr>
            </a:lvl2pPr>
            <a:lvl3pPr indent="-342900" lvl="2" marL="1371600" rtl="0">
              <a:lnSpc>
                <a:spcPct val="115000"/>
              </a:lnSpc>
              <a:spcBef>
                <a:spcPts val="1000"/>
              </a:spcBef>
              <a:spcAft>
                <a:spcPts val="0"/>
              </a:spcAft>
              <a:buClr>
                <a:schemeClr val="dk2"/>
              </a:buClr>
              <a:buSzPts val="1800"/>
              <a:buFont typeface="Google Sans"/>
              <a:buChar char="○"/>
              <a:defRPr sz="1800">
                <a:latin typeface="Google Sans"/>
                <a:ea typeface="Google Sans"/>
                <a:cs typeface="Google Sans"/>
                <a:sym typeface="Google Sans"/>
              </a:defRPr>
            </a:lvl3pPr>
            <a:lvl4pPr indent="-342900" lvl="3" marL="18288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4pPr>
            <a:lvl5pPr indent="-342900" lvl="4" marL="22860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5pPr>
            <a:lvl6pPr indent="-342900" lvl="5" marL="2743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6pPr>
            <a:lvl7pPr indent="-342900" lvl="6" marL="32004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7pPr>
            <a:lvl8pPr indent="-342900" lvl="7" marL="36576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8pPr>
            <a:lvl9pPr indent="-342900" lvl="8" marL="4114800" rtl="0">
              <a:lnSpc>
                <a:spcPct val="115000"/>
              </a:lnSpc>
              <a:spcBef>
                <a:spcPts val="1000"/>
              </a:spcBef>
              <a:spcAft>
                <a:spcPts val="300"/>
              </a:spcAft>
              <a:buSzPts val="1800"/>
              <a:buFont typeface="Google Sans"/>
              <a:buChar char="■"/>
              <a:defRPr sz="1800">
                <a:latin typeface="Google Sans"/>
                <a:ea typeface="Google Sans"/>
                <a:cs typeface="Google Sans"/>
                <a:sym typeface="Google Sans"/>
              </a:defRPr>
            </a:lvl9pPr>
          </a:lstStyle>
          <a:p/>
        </p:txBody>
      </p:sp>
      <p:sp>
        <p:nvSpPr>
          <p:cNvPr id="7" name="Google Shape;7;p1"/>
          <p:cNvSpPr txBox="1"/>
          <p:nvPr>
            <p:ph idx="2" type="body"/>
          </p:nvPr>
        </p:nvSpPr>
        <p:spPr>
          <a:xfrm flipH="1">
            <a:off x="4434726" y="1957325"/>
            <a:ext cx="4330800" cy="3416400"/>
          </a:xfrm>
          <a:prstGeom prst="rect">
            <a:avLst/>
          </a:prstGeom>
          <a:noFill/>
          <a:ln>
            <a:noFill/>
          </a:ln>
        </p:spPr>
        <p:txBody>
          <a:bodyPr anchorCtr="0" anchor="t" bIns="22850" lIns="91450" spcFirstLastPara="1" rIns="22850" wrap="square" tIns="22850">
            <a:noAutofit/>
          </a:bodyPr>
          <a:lstStyle>
            <a:lvl1pPr indent="-342900" lvl="0" marL="457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1pPr>
            <a:lvl2pPr indent="-342900" lvl="1" marL="914400" rtl="0">
              <a:lnSpc>
                <a:spcPct val="115000"/>
              </a:lnSpc>
              <a:spcBef>
                <a:spcPts val="1000"/>
              </a:spcBef>
              <a:spcAft>
                <a:spcPts val="0"/>
              </a:spcAft>
              <a:buClr>
                <a:srgbClr val="666666"/>
              </a:buClr>
              <a:buSzPts val="1800"/>
              <a:buFont typeface="Google Sans"/>
              <a:buChar char="●"/>
              <a:defRPr sz="1800">
                <a:latin typeface="Google Sans"/>
                <a:ea typeface="Google Sans"/>
                <a:cs typeface="Google Sans"/>
                <a:sym typeface="Google Sans"/>
              </a:defRPr>
            </a:lvl2pPr>
            <a:lvl3pPr indent="-342900" lvl="2" marL="1371600" rtl="0">
              <a:lnSpc>
                <a:spcPct val="115000"/>
              </a:lnSpc>
              <a:spcBef>
                <a:spcPts val="1000"/>
              </a:spcBef>
              <a:spcAft>
                <a:spcPts val="0"/>
              </a:spcAft>
              <a:buClr>
                <a:schemeClr val="dk2"/>
              </a:buClr>
              <a:buSzPts val="1800"/>
              <a:buFont typeface="Google Sans"/>
              <a:buChar char="○"/>
              <a:defRPr sz="1800">
                <a:latin typeface="Google Sans"/>
                <a:ea typeface="Google Sans"/>
                <a:cs typeface="Google Sans"/>
                <a:sym typeface="Google Sans"/>
              </a:defRPr>
            </a:lvl3pPr>
            <a:lvl4pPr indent="-342900" lvl="3" marL="18288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4pPr>
            <a:lvl5pPr indent="-342900" lvl="4" marL="22860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5pPr>
            <a:lvl6pPr indent="-342900" lvl="5" marL="2743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6pPr>
            <a:lvl7pPr indent="-342900" lvl="6" marL="32004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7pPr>
            <a:lvl8pPr indent="-342900" lvl="7" marL="36576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8pPr>
            <a:lvl9pPr indent="-342900" lvl="8" marL="4114800" rtl="0">
              <a:lnSpc>
                <a:spcPct val="115000"/>
              </a:lnSpc>
              <a:spcBef>
                <a:spcPts val="1000"/>
              </a:spcBef>
              <a:spcAft>
                <a:spcPts val="300"/>
              </a:spcAft>
              <a:buSzPts val="1800"/>
              <a:buFont typeface="Google Sans"/>
              <a:buChar char="■"/>
              <a:defRPr sz="1800">
                <a:latin typeface="Google Sans"/>
                <a:ea typeface="Google Sans"/>
                <a:cs typeface="Google Sans"/>
                <a:sym typeface="Google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99" name="Shape 99"/>
        <p:cNvGrpSpPr/>
        <p:nvPr/>
      </p:nvGrpSpPr>
      <p:grpSpPr>
        <a:xfrm>
          <a:off x="0" y="0"/>
          <a:ext cx="0" cy="0"/>
          <a:chOff x="0" y="0"/>
          <a:chExt cx="0" cy="0"/>
        </a:xfrm>
      </p:grpSpPr>
      <p:sp>
        <p:nvSpPr>
          <p:cNvPr id="100" name="Google Shape;100;p20"/>
          <p:cNvSpPr txBox="1"/>
          <p:nvPr>
            <p:ph idx="1" type="body"/>
          </p:nvPr>
        </p:nvSpPr>
        <p:spPr>
          <a:xfrm flipH="1">
            <a:off x="424075" y="1957325"/>
            <a:ext cx="3459000" cy="3416400"/>
          </a:xfrm>
          <a:prstGeom prst="rect">
            <a:avLst/>
          </a:prstGeom>
          <a:noFill/>
          <a:ln>
            <a:noFill/>
          </a:ln>
        </p:spPr>
        <p:txBody>
          <a:bodyPr anchorCtr="0" anchor="t" bIns="22850" lIns="91450" spcFirstLastPara="1" rIns="22850" wrap="square" tIns="22850">
            <a:noAutofit/>
          </a:bodyPr>
          <a:lstStyle>
            <a:lvl1pPr indent="-342900" lvl="0" marL="457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1pPr>
            <a:lvl2pPr indent="-342900" lvl="1" marL="914400" rtl="0">
              <a:lnSpc>
                <a:spcPct val="115000"/>
              </a:lnSpc>
              <a:spcBef>
                <a:spcPts val="1000"/>
              </a:spcBef>
              <a:spcAft>
                <a:spcPts val="0"/>
              </a:spcAft>
              <a:buClr>
                <a:srgbClr val="666666"/>
              </a:buClr>
              <a:buSzPts val="1800"/>
              <a:buFont typeface="Google Sans"/>
              <a:buChar char="●"/>
              <a:defRPr sz="1800">
                <a:latin typeface="Google Sans"/>
                <a:ea typeface="Google Sans"/>
                <a:cs typeface="Google Sans"/>
                <a:sym typeface="Google Sans"/>
              </a:defRPr>
            </a:lvl2pPr>
            <a:lvl3pPr indent="-342900" lvl="2" marL="1371600" rtl="0">
              <a:lnSpc>
                <a:spcPct val="115000"/>
              </a:lnSpc>
              <a:spcBef>
                <a:spcPts val="1000"/>
              </a:spcBef>
              <a:spcAft>
                <a:spcPts val="0"/>
              </a:spcAft>
              <a:buClr>
                <a:schemeClr val="dk2"/>
              </a:buClr>
              <a:buSzPts val="1800"/>
              <a:buFont typeface="Google Sans"/>
              <a:buChar char="○"/>
              <a:defRPr sz="1800">
                <a:latin typeface="Google Sans"/>
                <a:ea typeface="Google Sans"/>
                <a:cs typeface="Google Sans"/>
                <a:sym typeface="Google Sans"/>
              </a:defRPr>
            </a:lvl3pPr>
            <a:lvl4pPr indent="-342900" lvl="3" marL="18288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4pPr>
            <a:lvl5pPr indent="-342900" lvl="4" marL="22860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5pPr>
            <a:lvl6pPr indent="-342900" lvl="5" marL="2743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6pPr>
            <a:lvl7pPr indent="-342900" lvl="6" marL="32004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7pPr>
            <a:lvl8pPr indent="-342900" lvl="7" marL="36576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8pPr>
            <a:lvl9pPr indent="-342900" lvl="8" marL="4114800" rtl="0">
              <a:lnSpc>
                <a:spcPct val="115000"/>
              </a:lnSpc>
              <a:spcBef>
                <a:spcPts val="1000"/>
              </a:spcBef>
              <a:spcAft>
                <a:spcPts val="300"/>
              </a:spcAft>
              <a:buSzPts val="1800"/>
              <a:buFont typeface="Google Sans"/>
              <a:buChar char="■"/>
              <a:defRPr sz="1800">
                <a:latin typeface="Google Sans"/>
                <a:ea typeface="Google Sans"/>
                <a:cs typeface="Google Sans"/>
                <a:sym typeface="Google Sans"/>
              </a:defRPr>
            </a:lvl9pPr>
          </a:lstStyle>
          <a:p/>
        </p:txBody>
      </p:sp>
      <p:sp>
        <p:nvSpPr>
          <p:cNvPr id="101" name="Google Shape;101;p20"/>
          <p:cNvSpPr txBox="1"/>
          <p:nvPr>
            <p:ph idx="2" type="body"/>
          </p:nvPr>
        </p:nvSpPr>
        <p:spPr>
          <a:xfrm flipH="1">
            <a:off x="4434726" y="1957325"/>
            <a:ext cx="4330800" cy="3416400"/>
          </a:xfrm>
          <a:prstGeom prst="rect">
            <a:avLst/>
          </a:prstGeom>
          <a:noFill/>
          <a:ln>
            <a:noFill/>
          </a:ln>
        </p:spPr>
        <p:txBody>
          <a:bodyPr anchorCtr="0" anchor="t" bIns="22850" lIns="91450" spcFirstLastPara="1" rIns="22850" wrap="square" tIns="22850">
            <a:noAutofit/>
          </a:bodyPr>
          <a:lstStyle>
            <a:lvl1pPr indent="-342900" lvl="0" marL="457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1pPr>
            <a:lvl2pPr indent="-342900" lvl="1" marL="914400" rtl="0">
              <a:lnSpc>
                <a:spcPct val="115000"/>
              </a:lnSpc>
              <a:spcBef>
                <a:spcPts val="1000"/>
              </a:spcBef>
              <a:spcAft>
                <a:spcPts val="0"/>
              </a:spcAft>
              <a:buClr>
                <a:srgbClr val="666666"/>
              </a:buClr>
              <a:buSzPts val="1800"/>
              <a:buFont typeface="Google Sans"/>
              <a:buChar char="●"/>
              <a:defRPr sz="1800">
                <a:latin typeface="Google Sans"/>
                <a:ea typeface="Google Sans"/>
                <a:cs typeface="Google Sans"/>
                <a:sym typeface="Google Sans"/>
              </a:defRPr>
            </a:lvl2pPr>
            <a:lvl3pPr indent="-342900" lvl="2" marL="1371600" rtl="0">
              <a:lnSpc>
                <a:spcPct val="115000"/>
              </a:lnSpc>
              <a:spcBef>
                <a:spcPts val="1000"/>
              </a:spcBef>
              <a:spcAft>
                <a:spcPts val="0"/>
              </a:spcAft>
              <a:buClr>
                <a:schemeClr val="dk2"/>
              </a:buClr>
              <a:buSzPts val="1800"/>
              <a:buFont typeface="Google Sans"/>
              <a:buChar char="○"/>
              <a:defRPr sz="1800">
                <a:latin typeface="Google Sans"/>
                <a:ea typeface="Google Sans"/>
                <a:cs typeface="Google Sans"/>
                <a:sym typeface="Google Sans"/>
              </a:defRPr>
            </a:lvl3pPr>
            <a:lvl4pPr indent="-342900" lvl="3" marL="18288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4pPr>
            <a:lvl5pPr indent="-342900" lvl="4" marL="22860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5pPr>
            <a:lvl6pPr indent="-342900" lvl="5" marL="27432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6pPr>
            <a:lvl7pPr indent="-342900" lvl="6" marL="32004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7pPr>
            <a:lvl8pPr indent="-342900" lvl="7" marL="3657600" rtl="0">
              <a:lnSpc>
                <a:spcPct val="115000"/>
              </a:lnSpc>
              <a:spcBef>
                <a:spcPts val="1000"/>
              </a:spcBef>
              <a:spcAft>
                <a:spcPts val="0"/>
              </a:spcAft>
              <a:buSzPts val="1800"/>
              <a:buFont typeface="Google Sans"/>
              <a:buChar char="○"/>
              <a:defRPr sz="1800">
                <a:latin typeface="Google Sans"/>
                <a:ea typeface="Google Sans"/>
                <a:cs typeface="Google Sans"/>
                <a:sym typeface="Google Sans"/>
              </a:defRPr>
            </a:lvl8pPr>
            <a:lvl9pPr indent="-342900" lvl="8" marL="4114800" rtl="0">
              <a:lnSpc>
                <a:spcPct val="115000"/>
              </a:lnSpc>
              <a:spcBef>
                <a:spcPts val="1000"/>
              </a:spcBef>
              <a:spcAft>
                <a:spcPts val="300"/>
              </a:spcAft>
              <a:buSzPts val="1800"/>
              <a:buFont typeface="Google Sans"/>
              <a:buChar char="■"/>
              <a:defRPr sz="1800">
                <a:latin typeface="Google Sans"/>
                <a:ea typeface="Google Sans"/>
                <a:cs typeface="Google Sans"/>
                <a:sym typeface="Google Sans"/>
              </a:defRPr>
            </a:lvl9pPr>
          </a:lstStyle>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hyperlink" Target="https://www.tensorflow.org/beta/tutorials/images/transfer_learning" TargetMode="External"/><Relationship Id="rId4" Type="http://schemas.openxmlformats.org/officeDocument/2006/relationships/image" Target="../media/image35.gif"/><Relationship Id="rId5" Type="http://schemas.openxmlformats.org/officeDocument/2006/relationships/image" Target="../media/image25.png"/><Relationship Id="rId6" Type="http://schemas.openxmlformats.org/officeDocument/2006/relationships/image" Target="../media/image26.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2.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4.xml"/><Relationship Id="rId3" Type="http://schemas.openxmlformats.org/officeDocument/2006/relationships/image" Target="../media/image2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xml"/><Relationship Id="rId3" Type="http://schemas.openxmlformats.org/officeDocument/2006/relationships/image" Target="../media/image21.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 Id="rId3" Type="http://schemas.openxmlformats.org/officeDocument/2006/relationships/image" Target="../media/image2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7.xml"/><Relationship Id="rId3" Type="http://schemas.openxmlformats.org/officeDocument/2006/relationships/image" Target="../media/image2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 Id="rId3" Type="http://schemas.openxmlformats.org/officeDocument/2006/relationships/image" Target="../media/image19.png"/><Relationship Id="rId4" Type="http://schemas.openxmlformats.org/officeDocument/2006/relationships/image" Target="../media/image14.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image" Target="../media/image19.png"/><Relationship Id="rId4" Type="http://schemas.openxmlformats.org/officeDocument/2006/relationships/image" Target="../media/image14.png"/><Relationship Id="rId5" Type="http://schemas.openxmlformats.org/officeDocument/2006/relationships/image" Target="../media/image18.png"/><Relationship Id="rId6" Type="http://schemas.openxmlformats.org/officeDocument/2006/relationships/image" Target="../media/image17.png"/><Relationship Id="rId7"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34"/>
          <p:cNvSpPr txBox="1"/>
          <p:nvPr>
            <p:ph type="title"/>
          </p:nvPr>
        </p:nvSpPr>
        <p:spPr>
          <a:xfrm>
            <a:off x="1049225" y="1909300"/>
            <a:ext cx="3500400" cy="98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Image Classifiers</a:t>
            </a:r>
            <a:endParaRPr/>
          </a:p>
        </p:txBody>
      </p:sp>
      <p:sp>
        <p:nvSpPr>
          <p:cNvPr id="160" name="Google Shape;160;p34"/>
          <p:cNvSpPr txBox="1"/>
          <p:nvPr>
            <p:ph idx="1" type="subTitle"/>
          </p:nvPr>
        </p:nvSpPr>
        <p:spPr>
          <a:xfrm>
            <a:off x="1146549" y="2974350"/>
            <a:ext cx="3500400" cy="305100"/>
          </a:xfrm>
          <a:prstGeom prst="rect">
            <a:avLst/>
          </a:prstGeom>
        </p:spPr>
        <p:txBody>
          <a:bodyPr anchorCtr="0" anchor="t" bIns="22850" lIns="22850" spcFirstLastPara="1" rIns="22850" wrap="square" tIns="22850">
            <a:noAutofit/>
          </a:bodyPr>
          <a:lstStyle/>
          <a:p>
            <a:pPr indent="0" lvl="0" marL="0" rtl="0" algn="l">
              <a:spcBef>
                <a:spcPts val="0"/>
              </a:spcBef>
              <a:spcAft>
                <a:spcPts val="0"/>
              </a:spcAft>
              <a:buNone/>
            </a:pPr>
            <a:r>
              <a:rPr lang="en" sz="1800"/>
              <a:t>Explore ML</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43"/>
          <p:cNvSpPr txBox="1"/>
          <p:nvPr/>
        </p:nvSpPr>
        <p:spPr>
          <a:xfrm>
            <a:off x="597600" y="830900"/>
            <a:ext cx="7948800" cy="4128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1A73E8"/>
              </a:buClr>
              <a:buSzPts val="1800"/>
              <a:buFont typeface="Google Sans"/>
              <a:buAutoNum type="arabicPeriod"/>
            </a:pPr>
            <a:r>
              <a:rPr lang="en" sz="1800" u="sng">
                <a:solidFill>
                  <a:srgbClr val="1A73E8"/>
                </a:solidFill>
                <a:latin typeface="Google Sans"/>
                <a:ea typeface="Google Sans"/>
                <a:cs typeface="Google Sans"/>
                <a:sym typeface="Google Sans"/>
                <a:hlinkClick r:id="rId3"/>
              </a:rPr>
              <a:t>https://www.tensorflow.org/beta/tutorials/images/transfer_learning</a:t>
            </a:r>
            <a:endParaRPr sz="1800" u="sng">
              <a:solidFill>
                <a:srgbClr val="1A73E8"/>
              </a:solidFill>
              <a:latin typeface="Google Sans"/>
              <a:ea typeface="Google Sans"/>
              <a:cs typeface="Google Sans"/>
              <a:sym typeface="Google Sans"/>
            </a:endParaRPr>
          </a:p>
          <a:p>
            <a:pPr indent="0" lvl="0" marL="457200" rtl="0" algn="l">
              <a:spcBef>
                <a:spcPts val="0"/>
              </a:spcBef>
              <a:spcAft>
                <a:spcPts val="0"/>
              </a:spcAft>
              <a:buNone/>
            </a:pPr>
            <a:r>
              <a:t/>
            </a:r>
            <a:endParaRPr sz="1800" u="sng">
              <a:solidFill>
                <a:srgbClr val="1A73E8"/>
              </a:solidFill>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Open the exercise in Colab</a:t>
            </a:r>
            <a:endParaRPr sz="1800">
              <a:latin typeface="Google Sans"/>
              <a:ea typeface="Google Sans"/>
              <a:cs typeface="Google Sans"/>
              <a:sym typeface="Google Sans"/>
            </a:endParaRPr>
          </a:p>
          <a:p>
            <a:pPr indent="0" lvl="0" marL="457200" rtl="0" algn="l">
              <a:spcBef>
                <a:spcPts val="0"/>
              </a:spcBef>
              <a:spcAft>
                <a:spcPts val="0"/>
              </a:spcAft>
              <a:buNone/>
            </a:pPr>
            <a:r>
              <a:rPr lang="en" sz="1800">
                <a:latin typeface="Google Sans"/>
                <a:ea typeface="Google Sans"/>
                <a:cs typeface="Google Sans"/>
                <a:sym typeface="Google Sans"/>
              </a:rPr>
              <a:t> </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Sign in with your Google account</a:t>
            </a:r>
            <a:endParaRPr sz="1800">
              <a:latin typeface="Google Sans"/>
              <a:ea typeface="Google Sans"/>
              <a:cs typeface="Google Sans"/>
              <a:sym typeface="Google Sans"/>
            </a:endParaRPr>
          </a:p>
          <a:p>
            <a:pPr indent="0" lvl="0" marL="457200" rtl="0" algn="l">
              <a:spcBef>
                <a:spcPts val="0"/>
              </a:spcBef>
              <a:spcAft>
                <a:spcPts val="0"/>
              </a:spcAft>
              <a:buNone/>
            </a:pPr>
            <a:r>
              <a:rPr lang="en" sz="1800">
                <a:latin typeface="Google Sans"/>
                <a:ea typeface="Google Sans"/>
                <a:cs typeface="Google Sans"/>
                <a:sym typeface="Google Sans"/>
              </a:rPr>
              <a:t> </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Activate the Runtime</a:t>
            </a:r>
            <a:endParaRPr sz="1800">
              <a:latin typeface="Google Sans"/>
              <a:ea typeface="Google Sans"/>
              <a:cs typeface="Google Sans"/>
              <a:sym typeface="Google Sans"/>
            </a:endParaRPr>
          </a:p>
          <a:p>
            <a:pPr indent="0" lvl="0" marL="457200" rtl="0" algn="l">
              <a:spcBef>
                <a:spcPts val="0"/>
              </a:spcBef>
              <a:spcAft>
                <a:spcPts val="0"/>
              </a:spcAft>
              <a:buNone/>
            </a:pPr>
            <a:r>
              <a:rPr lang="en" sz="1800">
                <a:latin typeface="Google Sans"/>
                <a:ea typeface="Google Sans"/>
                <a:cs typeface="Google Sans"/>
                <a:sym typeface="Google Sans"/>
              </a:rPr>
              <a:t> </a:t>
            </a:r>
            <a:endParaRPr sz="1800">
              <a:latin typeface="Google Sans"/>
              <a:ea typeface="Google Sans"/>
              <a:cs typeface="Google Sans"/>
              <a:sym typeface="Google Sans"/>
            </a:endParaRPr>
          </a:p>
          <a:p>
            <a:pPr indent="0" lvl="0" marL="457200" rtl="0" algn="l">
              <a:spcBef>
                <a:spcPts val="0"/>
              </a:spcBef>
              <a:spcAft>
                <a:spcPts val="0"/>
              </a:spcAft>
              <a:buNone/>
            </a:pPr>
            <a:r>
              <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 sz="1800">
                <a:latin typeface="Google Sans"/>
                <a:ea typeface="Google Sans"/>
                <a:cs typeface="Google Sans"/>
                <a:sym typeface="Google Sans"/>
              </a:rPr>
              <a:t>Run code</a:t>
            </a:r>
            <a:endParaRPr sz="1800">
              <a:latin typeface="Google Sans"/>
              <a:ea typeface="Google Sans"/>
              <a:cs typeface="Google Sans"/>
              <a:sym typeface="Google Sans"/>
            </a:endParaRPr>
          </a:p>
        </p:txBody>
      </p:sp>
      <p:pic>
        <p:nvPicPr>
          <p:cNvPr id="277" name="Google Shape;277;p43"/>
          <p:cNvPicPr preferRelativeResize="0"/>
          <p:nvPr/>
        </p:nvPicPr>
        <p:blipFill rotWithShape="1">
          <a:blip r:embed="rId4">
            <a:alphaModFix/>
          </a:blip>
          <a:srcRect b="2335" l="0" r="3493" t="2344"/>
          <a:stretch/>
        </p:blipFill>
        <p:spPr>
          <a:xfrm>
            <a:off x="4124225" y="2131525"/>
            <a:ext cx="2889900" cy="723899"/>
          </a:xfrm>
          <a:prstGeom prst="rect">
            <a:avLst/>
          </a:prstGeom>
          <a:noFill/>
          <a:ln>
            <a:noFill/>
          </a:ln>
        </p:spPr>
      </p:pic>
      <p:pic>
        <p:nvPicPr>
          <p:cNvPr id="278" name="Google Shape;278;p43"/>
          <p:cNvPicPr preferRelativeResize="0"/>
          <p:nvPr/>
        </p:nvPicPr>
        <p:blipFill rotWithShape="1">
          <a:blip r:embed="rId5">
            <a:alphaModFix/>
          </a:blip>
          <a:srcRect b="23835" l="0" r="0" t="21757"/>
          <a:stretch/>
        </p:blipFill>
        <p:spPr>
          <a:xfrm>
            <a:off x="5335174" y="1327421"/>
            <a:ext cx="1056000" cy="574539"/>
          </a:xfrm>
          <a:prstGeom prst="rect">
            <a:avLst/>
          </a:prstGeom>
          <a:noFill/>
          <a:ln>
            <a:noFill/>
          </a:ln>
        </p:spPr>
      </p:pic>
      <p:sp>
        <p:nvSpPr>
          <p:cNvPr id="279" name="Google Shape;279;p43"/>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Classification Coding Activity</a:t>
            </a:r>
            <a:endParaRPr/>
          </a:p>
        </p:txBody>
      </p:sp>
      <p:cxnSp>
        <p:nvCxnSpPr>
          <p:cNvPr id="280" name="Google Shape;280;p43"/>
          <p:cNvCxnSpPr/>
          <p:nvPr/>
        </p:nvCxnSpPr>
        <p:spPr>
          <a:xfrm>
            <a:off x="3539825" y="2729725"/>
            <a:ext cx="864000" cy="0"/>
          </a:xfrm>
          <a:prstGeom prst="straightConnector1">
            <a:avLst/>
          </a:prstGeom>
          <a:noFill/>
          <a:ln cap="flat" cmpd="sng" w="19050">
            <a:solidFill>
              <a:schemeClr val="dk2"/>
            </a:solidFill>
            <a:prstDash val="solid"/>
            <a:round/>
            <a:headEnd len="med" w="med" type="none"/>
            <a:tailEnd len="med" w="med" type="triangle"/>
          </a:ln>
        </p:spPr>
      </p:cxnSp>
      <p:cxnSp>
        <p:nvCxnSpPr>
          <p:cNvPr id="281" name="Google Shape;281;p43"/>
          <p:cNvCxnSpPr/>
          <p:nvPr/>
        </p:nvCxnSpPr>
        <p:spPr>
          <a:xfrm>
            <a:off x="4149425" y="1625839"/>
            <a:ext cx="1056000" cy="0"/>
          </a:xfrm>
          <a:prstGeom prst="straightConnector1">
            <a:avLst/>
          </a:prstGeom>
          <a:noFill/>
          <a:ln cap="flat" cmpd="sng" w="19050">
            <a:solidFill>
              <a:schemeClr val="dk2"/>
            </a:solidFill>
            <a:prstDash val="solid"/>
            <a:round/>
            <a:headEnd len="med" w="med" type="none"/>
            <a:tailEnd len="med" w="med" type="triangle"/>
          </a:ln>
        </p:spPr>
      </p:cxnSp>
      <p:pic>
        <p:nvPicPr>
          <p:cNvPr id="282" name="Google Shape;282;p43"/>
          <p:cNvPicPr preferRelativeResize="0"/>
          <p:nvPr/>
        </p:nvPicPr>
        <p:blipFill rotWithShape="1">
          <a:blip r:embed="rId6">
            <a:alphaModFix/>
          </a:blip>
          <a:srcRect b="13269" l="0" r="0" t="0"/>
          <a:stretch/>
        </p:blipFill>
        <p:spPr>
          <a:xfrm>
            <a:off x="3302875" y="3443300"/>
            <a:ext cx="1661448" cy="810551"/>
          </a:xfrm>
          <a:prstGeom prst="rect">
            <a:avLst/>
          </a:prstGeom>
          <a:noFill/>
          <a:ln>
            <a:noFill/>
          </a:ln>
        </p:spPr>
      </p:pic>
      <p:cxnSp>
        <p:nvCxnSpPr>
          <p:cNvPr id="283" name="Google Shape;283;p43"/>
          <p:cNvCxnSpPr/>
          <p:nvPr/>
        </p:nvCxnSpPr>
        <p:spPr>
          <a:xfrm>
            <a:off x="2320625" y="3567925"/>
            <a:ext cx="864000" cy="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87" name="Shape 287"/>
        <p:cNvGrpSpPr/>
        <p:nvPr/>
      </p:nvGrpSpPr>
      <p:grpSpPr>
        <a:xfrm>
          <a:off x="0" y="0"/>
          <a:ext cx="0" cy="0"/>
          <a:chOff x="0" y="0"/>
          <a:chExt cx="0" cy="0"/>
        </a:xfrm>
      </p:grpSpPr>
      <p:sp>
        <p:nvSpPr>
          <p:cNvPr id="288" name="Google Shape;288;p44"/>
          <p:cNvSpPr txBox="1"/>
          <p:nvPr/>
        </p:nvSpPr>
        <p:spPr>
          <a:xfrm>
            <a:off x="929550" y="1943750"/>
            <a:ext cx="7284900" cy="253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rPr lang="en" sz="2400">
                <a:solidFill>
                  <a:srgbClr val="FFFFFF"/>
                </a:solidFill>
                <a:latin typeface="Google Sans"/>
                <a:ea typeface="Google Sans"/>
                <a:cs typeface="Google Sans"/>
                <a:sym typeface="Google Sans"/>
              </a:rPr>
              <a:t>Do not present the following slides as a lecture.</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rPr lang="en" sz="2400">
                <a:solidFill>
                  <a:srgbClr val="FFFFFF"/>
                </a:solidFill>
                <a:latin typeface="Google Sans"/>
                <a:ea typeface="Google Sans"/>
                <a:cs typeface="Google Sans"/>
                <a:sym typeface="Google Sans"/>
              </a:rPr>
              <a:t>They are for questions or a debrief after the activity.</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rPr lang="en" sz="2400">
                <a:solidFill>
                  <a:srgbClr val="FFFFFF"/>
                </a:solidFill>
                <a:latin typeface="Google Sans"/>
                <a:ea typeface="Google Sans"/>
                <a:cs typeface="Google Sans"/>
                <a:sym typeface="Google Sans"/>
              </a:rPr>
              <a:t>Let learners work through the activity in pairs.</a:t>
            </a:r>
            <a:endParaRPr sz="2400">
              <a:solidFill>
                <a:srgbClr val="FFFFFF"/>
              </a:solidFill>
              <a:latin typeface="Google Sans"/>
              <a:ea typeface="Google Sans"/>
              <a:cs typeface="Google Sans"/>
              <a:sym typeface="Google Sans"/>
            </a:endParaRPr>
          </a:p>
          <a:p>
            <a:pPr indent="0" lvl="0" marL="0" rtl="0" algn="ctr">
              <a:spcBef>
                <a:spcPts val="0"/>
              </a:spcBef>
              <a:spcAft>
                <a:spcPts val="0"/>
              </a:spcAft>
              <a:buNone/>
            </a:pPr>
            <a:r>
              <a:t/>
            </a:r>
            <a:endParaRPr sz="2400">
              <a:solidFill>
                <a:srgbClr val="FFFFFF"/>
              </a:solidFill>
              <a:latin typeface="Google Sans"/>
              <a:ea typeface="Google Sans"/>
              <a:cs typeface="Google Sans"/>
              <a:sym typeface="Google Sans"/>
            </a:endParaRPr>
          </a:p>
        </p:txBody>
      </p:sp>
      <p:sp>
        <p:nvSpPr>
          <p:cNvPr id="289" name="Google Shape;289;p44"/>
          <p:cNvSpPr/>
          <p:nvPr/>
        </p:nvSpPr>
        <p:spPr>
          <a:xfrm>
            <a:off x="3905550" y="1011300"/>
            <a:ext cx="1332900" cy="1215900"/>
          </a:xfrm>
          <a:prstGeom prst="octagon">
            <a:avLst>
              <a:gd fmla="val 29289" name="adj"/>
            </a:avLst>
          </a:prstGeom>
          <a:solidFill>
            <a:srgbClr val="CC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Google Sans"/>
                <a:ea typeface="Google Sans"/>
                <a:cs typeface="Google Sans"/>
                <a:sym typeface="Google Sans"/>
              </a:rPr>
              <a:t>STOP</a:t>
            </a:r>
            <a:endParaRPr b="1" sz="2400">
              <a:solidFill>
                <a:srgbClr val="FFFFFF"/>
              </a:solidFill>
              <a:latin typeface="Google Sans"/>
              <a:ea typeface="Google Sans"/>
              <a:cs typeface="Google Sans"/>
              <a:sym typeface="Google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45"/>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Import Libraries</a:t>
            </a:r>
            <a:endParaRPr b="1" sz="2000">
              <a:solidFill>
                <a:srgbClr val="FFFFFF"/>
              </a:solidFill>
              <a:latin typeface="Google Sans"/>
              <a:ea typeface="Google Sans"/>
              <a:cs typeface="Google Sans"/>
              <a:sym typeface="Google Sans"/>
            </a:endParaRPr>
          </a:p>
        </p:txBody>
      </p:sp>
      <p:sp>
        <p:nvSpPr>
          <p:cNvPr id="295" name="Google Shape;295;p45"/>
          <p:cNvSpPr txBox="1"/>
          <p:nvPr/>
        </p:nvSpPr>
        <p:spPr>
          <a:xfrm>
            <a:off x="535025" y="1162650"/>
            <a:ext cx="7137300" cy="30930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Clr>
                <a:schemeClr val="dk1"/>
              </a:buClr>
              <a:buSzPts val="1100"/>
              <a:buFont typeface="Arial"/>
              <a:buNone/>
            </a:pPr>
            <a:r>
              <a:rPr lang="en" sz="1800">
                <a:solidFill>
                  <a:srgbClr val="4DD0E1"/>
                </a:solidFill>
                <a:latin typeface="Consolas"/>
                <a:ea typeface="Consolas"/>
                <a:cs typeface="Consolas"/>
                <a:sym typeface="Consolas"/>
              </a:rPr>
              <a:t>from</a:t>
            </a:r>
            <a:r>
              <a:rPr lang="en" sz="1800">
                <a:solidFill>
                  <a:srgbClr val="ECEFF1"/>
                </a:solidFill>
                <a:latin typeface="Consolas"/>
                <a:ea typeface="Consolas"/>
                <a:cs typeface="Consolas"/>
                <a:sym typeface="Consolas"/>
              </a:rPr>
              <a:t> __future__ </a:t>
            </a:r>
            <a:r>
              <a:rPr lang="en" sz="1800">
                <a:solidFill>
                  <a:srgbClr val="4DD0E1"/>
                </a:solidFill>
                <a:latin typeface="Consolas"/>
                <a:ea typeface="Consolas"/>
                <a:cs typeface="Consolas"/>
                <a:sym typeface="Consolas"/>
              </a:rPr>
              <a:t>import</a:t>
            </a:r>
            <a:r>
              <a:rPr lang="en" sz="1800">
                <a:solidFill>
                  <a:srgbClr val="ECEFF1"/>
                </a:solidFill>
                <a:latin typeface="Consolas"/>
                <a:ea typeface="Consolas"/>
                <a:cs typeface="Consolas"/>
                <a:sym typeface="Consolas"/>
              </a:rPr>
              <a:t> absolute_import, division, print_function, unicode_literals</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4DD0E1"/>
                </a:solidFill>
                <a:latin typeface="Consolas"/>
                <a:ea typeface="Consolas"/>
                <a:cs typeface="Consolas"/>
                <a:sym typeface="Consolas"/>
              </a:rPr>
              <a:t>import</a:t>
            </a:r>
            <a:r>
              <a:rPr lang="en" sz="1800">
                <a:solidFill>
                  <a:srgbClr val="ECEFF1"/>
                </a:solidFill>
                <a:latin typeface="Consolas"/>
                <a:ea typeface="Consolas"/>
                <a:cs typeface="Consolas"/>
                <a:sym typeface="Consolas"/>
              </a:rPr>
              <a:t> os</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4DD0E1"/>
                </a:solidFill>
                <a:latin typeface="Consolas"/>
                <a:ea typeface="Consolas"/>
                <a:cs typeface="Consolas"/>
                <a:sym typeface="Consolas"/>
              </a:rPr>
              <a:t>import</a:t>
            </a:r>
            <a:r>
              <a:rPr lang="en" sz="1800">
                <a:solidFill>
                  <a:srgbClr val="ECEFF1"/>
                </a:solidFill>
                <a:latin typeface="Consolas"/>
                <a:ea typeface="Consolas"/>
                <a:cs typeface="Consolas"/>
                <a:sym typeface="Consolas"/>
              </a:rPr>
              <a:t> numpy </a:t>
            </a:r>
            <a:r>
              <a:rPr lang="en" sz="1800">
                <a:solidFill>
                  <a:srgbClr val="4DD0E1"/>
                </a:solidFill>
                <a:latin typeface="Consolas"/>
                <a:ea typeface="Consolas"/>
                <a:cs typeface="Consolas"/>
                <a:sym typeface="Consolas"/>
              </a:rPr>
              <a:t>as</a:t>
            </a:r>
            <a:r>
              <a:rPr lang="en" sz="1800">
                <a:solidFill>
                  <a:srgbClr val="ECEFF1"/>
                </a:solidFill>
                <a:latin typeface="Consolas"/>
                <a:ea typeface="Consolas"/>
                <a:cs typeface="Consolas"/>
                <a:sym typeface="Consolas"/>
              </a:rPr>
              <a:t> np</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t/>
            </a:r>
            <a:endParaRPr sz="1800">
              <a:solidFill>
                <a:srgbClr val="ECEFF1"/>
              </a:solidFill>
              <a:latin typeface="Consolas"/>
              <a:ea typeface="Consolas"/>
              <a:cs typeface="Consolas"/>
              <a:sym typeface="Consolas"/>
            </a:endParaRPr>
          </a:p>
          <a:p>
            <a:pPr indent="0" lvl="0" marL="0" marR="381000" rtl="0" algn="l">
              <a:lnSpc>
                <a:spcPct val="142857"/>
              </a:lnSpc>
              <a:spcBef>
                <a:spcPts val="0"/>
              </a:spcBef>
              <a:spcAft>
                <a:spcPts val="0"/>
              </a:spcAft>
              <a:buClr>
                <a:schemeClr val="dk1"/>
              </a:buClr>
              <a:buSzPts val="1100"/>
              <a:buFont typeface="Arial"/>
              <a:buNone/>
            </a:pPr>
            <a:r>
              <a:rPr lang="en" sz="1800">
                <a:solidFill>
                  <a:srgbClr val="4DD0E1"/>
                </a:solidFill>
                <a:latin typeface="Consolas"/>
                <a:ea typeface="Consolas"/>
                <a:cs typeface="Consolas"/>
                <a:sym typeface="Consolas"/>
              </a:rPr>
              <a:t>import</a:t>
            </a:r>
            <a:r>
              <a:rPr lang="en" sz="1800">
                <a:solidFill>
                  <a:srgbClr val="ECEFF1"/>
                </a:solidFill>
                <a:latin typeface="Consolas"/>
                <a:ea typeface="Consolas"/>
                <a:cs typeface="Consolas"/>
                <a:sym typeface="Consolas"/>
              </a:rPr>
              <a:t> matplotlib.pyplot </a:t>
            </a:r>
            <a:r>
              <a:rPr lang="en" sz="1800">
                <a:solidFill>
                  <a:srgbClr val="4DD0E1"/>
                </a:solidFill>
                <a:latin typeface="Consolas"/>
                <a:ea typeface="Consolas"/>
                <a:cs typeface="Consolas"/>
                <a:sym typeface="Consolas"/>
              </a:rPr>
              <a:t>as</a:t>
            </a:r>
            <a:r>
              <a:rPr lang="en" sz="1800">
                <a:solidFill>
                  <a:srgbClr val="ECEFF1"/>
                </a:solidFill>
                <a:latin typeface="Consolas"/>
                <a:ea typeface="Consolas"/>
                <a:cs typeface="Consolas"/>
                <a:sym typeface="Consolas"/>
              </a:rPr>
              <a:t> plt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4DD0E1"/>
              </a:solidFill>
              <a:latin typeface="Consolas"/>
              <a:ea typeface="Consolas"/>
              <a:cs typeface="Consolas"/>
              <a:sym typeface="Consola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p46"/>
          <p:cNvSpPr txBox="1"/>
          <p:nvPr/>
        </p:nvSpPr>
        <p:spPr>
          <a:xfrm>
            <a:off x="535025" y="1162650"/>
            <a:ext cx="7137300" cy="30930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!pip install -q tensorflow-gpu==</a:t>
            </a:r>
            <a:r>
              <a:rPr lang="en" sz="1800">
                <a:solidFill>
                  <a:srgbClr val="FBC02D"/>
                </a:solidFill>
                <a:latin typeface="Consolas"/>
                <a:ea typeface="Consolas"/>
                <a:cs typeface="Consolas"/>
                <a:sym typeface="Consolas"/>
              </a:rPr>
              <a:t>2.0</a:t>
            </a:r>
            <a:r>
              <a:rPr lang="en" sz="1800">
                <a:solidFill>
                  <a:srgbClr val="ECEFF1"/>
                </a:solidFill>
                <a:latin typeface="Consolas"/>
                <a:ea typeface="Consolas"/>
                <a:cs typeface="Consolas"/>
                <a:sym typeface="Consolas"/>
              </a:rPr>
              <a:t>.</a:t>
            </a:r>
            <a:r>
              <a:rPr lang="en" sz="1800">
                <a:solidFill>
                  <a:srgbClr val="FBC02D"/>
                </a:solidFill>
                <a:latin typeface="Consolas"/>
                <a:ea typeface="Consolas"/>
                <a:cs typeface="Consolas"/>
                <a:sym typeface="Consolas"/>
              </a:rPr>
              <a:t>0</a:t>
            </a:r>
            <a:r>
              <a:rPr lang="en" sz="1800">
                <a:solidFill>
                  <a:srgbClr val="ECEFF1"/>
                </a:solidFill>
                <a:latin typeface="Consolas"/>
                <a:ea typeface="Consolas"/>
                <a:cs typeface="Consolas"/>
                <a:sym typeface="Consolas"/>
              </a:rPr>
              <a:t>-beta1</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4DD0E1"/>
                </a:solidFill>
                <a:latin typeface="Consolas"/>
                <a:ea typeface="Consolas"/>
                <a:cs typeface="Consolas"/>
                <a:sym typeface="Consolas"/>
              </a:rPr>
              <a:t>import</a:t>
            </a:r>
            <a:r>
              <a:rPr lang="en" sz="1800">
                <a:solidFill>
                  <a:srgbClr val="ECEFF1"/>
                </a:solidFill>
                <a:latin typeface="Consolas"/>
                <a:ea typeface="Consolas"/>
                <a:cs typeface="Consolas"/>
                <a:sym typeface="Consolas"/>
              </a:rPr>
              <a:t> tensorflow </a:t>
            </a:r>
            <a:r>
              <a:rPr lang="en" sz="1800">
                <a:solidFill>
                  <a:srgbClr val="4DD0E1"/>
                </a:solidFill>
                <a:latin typeface="Consolas"/>
                <a:ea typeface="Consolas"/>
                <a:cs typeface="Consolas"/>
                <a:sym typeface="Consolas"/>
              </a:rPr>
              <a:t>as</a:t>
            </a:r>
            <a:r>
              <a:rPr lang="en" sz="1800">
                <a:solidFill>
                  <a:srgbClr val="ECEFF1"/>
                </a:solidFill>
                <a:latin typeface="Consolas"/>
                <a:ea typeface="Consolas"/>
                <a:cs typeface="Consolas"/>
                <a:sym typeface="Consolas"/>
              </a:rPr>
              <a:t> tf</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t/>
            </a:r>
            <a:endParaRPr sz="1800">
              <a:solidFill>
                <a:srgbClr val="ECEFF1"/>
              </a:solidFill>
              <a:latin typeface="Consolas"/>
              <a:ea typeface="Consolas"/>
              <a:cs typeface="Consolas"/>
              <a:sym typeface="Consolas"/>
            </a:endParaRPr>
          </a:p>
          <a:p>
            <a:pPr indent="0" lvl="0" marL="0" marR="381000" rtl="0" algn="l">
              <a:lnSpc>
                <a:spcPct val="142857"/>
              </a:lnSpc>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keras = tf.keras</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4DD0E1"/>
              </a:solidFill>
              <a:latin typeface="Consolas"/>
              <a:ea typeface="Consolas"/>
              <a:cs typeface="Consolas"/>
              <a:sym typeface="Consolas"/>
            </a:endParaRPr>
          </a:p>
        </p:txBody>
      </p:sp>
      <p:sp>
        <p:nvSpPr>
          <p:cNvPr id="301" name="Google Shape;301;p46"/>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Install Tensorflow &amp; add keras</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Google Shape;306;p47"/>
          <p:cNvSpPr txBox="1"/>
          <p:nvPr/>
        </p:nvSpPr>
        <p:spPr>
          <a:xfrm>
            <a:off x="535025" y="1162650"/>
            <a:ext cx="7137300" cy="30930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None/>
            </a:pPr>
            <a:r>
              <a:rPr lang="en" sz="1800">
                <a:solidFill>
                  <a:srgbClr val="4DD0E1"/>
                </a:solidFill>
                <a:latin typeface="Consolas"/>
                <a:ea typeface="Consolas"/>
                <a:cs typeface="Consolas"/>
                <a:sym typeface="Consolas"/>
              </a:rPr>
              <a:t>import</a:t>
            </a:r>
            <a:r>
              <a:rPr lang="en" sz="1800">
                <a:solidFill>
                  <a:srgbClr val="ECEFF1"/>
                </a:solidFill>
                <a:latin typeface="Consolas"/>
                <a:ea typeface="Consolas"/>
                <a:cs typeface="Consolas"/>
                <a:sym typeface="Consolas"/>
              </a:rPr>
              <a:t> tensorflow_datasets </a:t>
            </a:r>
            <a:r>
              <a:rPr lang="en" sz="1800">
                <a:solidFill>
                  <a:srgbClr val="4DD0E1"/>
                </a:solidFill>
                <a:latin typeface="Consolas"/>
                <a:ea typeface="Consolas"/>
                <a:cs typeface="Consolas"/>
                <a:sym typeface="Consolas"/>
              </a:rPr>
              <a:t>as</a:t>
            </a:r>
            <a:r>
              <a:rPr lang="en" sz="1800">
                <a:solidFill>
                  <a:srgbClr val="ECEFF1"/>
                </a:solidFill>
                <a:latin typeface="Consolas"/>
                <a:ea typeface="Consolas"/>
                <a:cs typeface="Consolas"/>
                <a:sym typeface="Consolas"/>
              </a:rPr>
              <a:t> tfds</a:t>
            </a:r>
            <a:endParaRPr sz="1800">
              <a:solidFill>
                <a:srgbClr val="ECEFF1"/>
              </a:solidFill>
              <a:latin typeface="Consolas"/>
              <a:ea typeface="Consolas"/>
              <a:cs typeface="Consolas"/>
              <a:sym typeface="Consolas"/>
            </a:endParaRPr>
          </a:p>
          <a:p>
            <a:pPr indent="0" lvl="0" marL="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tfds.disable_progress_bar()</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p:txBody>
      </p:sp>
      <p:sp>
        <p:nvSpPr>
          <p:cNvPr id="307" name="Google Shape;307;p47"/>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Download Data</a:t>
            </a:r>
            <a:endParaRPr b="1" sz="2000">
              <a:solidFill>
                <a:srgbClr val="FFFFFF"/>
              </a:solidFill>
              <a:latin typeface="Google Sans"/>
              <a:ea typeface="Google Sans"/>
              <a:cs typeface="Google Sans"/>
              <a:sym typeface="Google Sans"/>
            </a:endParaRPr>
          </a:p>
        </p:txBody>
      </p:sp>
      <p:sp>
        <p:nvSpPr>
          <p:cNvPr id="308" name="Google Shape;308;p47"/>
          <p:cNvSpPr/>
          <p:nvPr/>
        </p:nvSpPr>
        <p:spPr>
          <a:xfrm>
            <a:off x="4361300" y="1251450"/>
            <a:ext cx="589500" cy="295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7"/>
          <p:cNvSpPr txBox="1"/>
          <p:nvPr/>
        </p:nvSpPr>
        <p:spPr>
          <a:xfrm>
            <a:off x="4361300" y="2707250"/>
            <a:ext cx="3844500" cy="7101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Google Sans"/>
                <a:ea typeface="Google Sans"/>
                <a:cs typeface="Google Sans"/>
                <a:sym typeface="Google Sans"/>
              </a:rPr>
              <a:t>This tfds package is the easiest way to load </a:t>
            </a:r>
            <a:r>
              <a:rPr lang="en" sz="1800">
                <a:solidFill>
                  <a:srgbClr val="FFFFFF"/>
                </a:solidFill>
                <a:latin typeface="Google Sans"/>
                <a:ea typeface="Google Sans"/>
                <a:cs typeface="Google Sans"/>
                <a:sym typeface="Google Sans"/>
              </a:rPr>
              <a:t>predefined</a:t>
            </a:r>
            <a:r>
              <a:rPr lang="en" sz="1800">
                <a:solidFill>
                  <a:srgbClr val="FFFFFF"/>
                </a:solidFill>
                <a:latin typeface="Google Sans"/>
                <a:ea typeface="Google Sans"/>
                <a:cs typeface="Google Sans"/>
                <a:sym typeface="Google Sans"/>
              </a:rPr>
              <a:t> data</a:t>
            </a:r>
            <a:endParaRPr sz="1800">
              <a:solidFill>
                <a:srgbClr val="FFFFFF"/>
              </a:solidFill>
              <a:latin typeface="Google Sans"/>
              <a:ea typeface="Google Sans"/>
              <a:cs typeface="Google Sans"/>
              <a:sym typeface="Google Sans"/>
            </a:endParaRPr>
          </a:p>
        </p:txBody>
      </p:sp>
      <p:cxnSp>
        <p:nvCxnSpPr>
          <p:cNvPr id="310" name="Google Shape;310;p47"/>
          <p:cNvCxnSpPr>
            <a:stCxn id="308" idx="3"/>
            <a:endCxn id="309" idx="3"/>
          </p:cNvCxnSpPr>
          <p:nvPr/>
        </p:nvCxnSpPr>
        <p:spPr>
          <a:xfrm>
            <a:off x="4950800" y="1399350"/>
            <a:ext cx="3255000" cy="1662900"/>
          </a:xfrm>
          <a:prstGeom prst="bentConnector3">
            <a:avLst>
              <a:gd fmla="val 107324" name="adj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48"/>
          <p:cNvSpPr txBox="1"/>
          <p:nvPr/>
        </p:nvSpPr>
        <p:spPr>
          <a:xfrm>
            <a:off x="535025" y="1162650"/>
            <a:ext cx="8231700" cy="30930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Clr>
                <a:schemeClr val="dk1"/>
              </a:buClr>
              <a:buSzPts val="1100"/>
              <a:buFont typeface="Arial"/>
              <a:buNone/>
            </a:pPr>
            <a:r>
              <a:t/>
            </a:r>
            <a:endParaRPr sz="1800">
              <a:solidFill>
                <a:srgbClr val="F06292"/>
              </a:solidFill>
              <a:highlight>
                <a:schemeClr val="dk1"/>
              </a:highlight>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SPLIT_WEIGHTS = (</a:t>
            </a:r>
            <a:r>
              <a:rPr lang="en" sz="1800">
                <a:solidFill>
                  <a:srgbClr val="FBC02D"/>
                </a:solidFill>
                <a:latin typeface="Consolas"/>
                <a:ea typeface="Consolas"/>
                <a:cs typeface="Consolas"/>
                <a:sym typeface="Consolas"/>
              </a:rPr>
              <a:t>8</a:t>
            </a:r>
            <a:r>
              <a:rPr lang="en" sz="1800">
                <a:solidFill>
                  <a:srgbClr val="ECEFF1"/>
                </a:solidFill>
                <a:latin typeface="Consolas"/>
                <a:ea typeface="Consolas"/>
                <a:cs typeface="Consolas"/>
                <a:sym typeface="Consolas"/>
              </a:rPr>
              <a:t>, </a:t>
            </a:r>
            <a:r>
              <a:rPr lang="en" sz="1800">
                <a:solidFill>
                  <a:srgbClr val="FBC02D"/>
                </a:solidFill>
                <a:latin typeface="Consolas"/>
                <a:ea typeface="Consolas"/>
                <a:cs typeface="Consolas"/>
                <a:sym typeface="Consolas"/>
              </a:rPr>
              <a:t>1</a:t>
            </a:r>
            <a:r>
              <a:rPr lang="en" sz="1800">
                <a:solidFill>
                  <a:srgbClr val="ECEFF1"/>
                </a:solidFill>
                <a:latin typeface="Consolas"/>
                <a:ea typeface="Consolas"/>
                <a:cs typeface="Consolas"/>
                <a:sym typeface="Consolas"/>
              </a:rPr>
              <a:t>, </a:t>
            </a:r>
            <a:r>
              <a:rPr lang="en" sz="1800">
                <a:solidFill>
                  <a:srgbClr val="FBC02D"/>
                </a:solidFill>
                <a:latin typeface="Consolas"/>
                <a:ea typeface="Consolas"/>
                <a:cs typeface="Consolas"/>
                <a:sym typeface="Consolas"/>
              </a:rPr>
              <a:t>1</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splits = tfds.</a:t>
            </a:r>
            <a:r>
              <a:rPr lang="en" sz="1800">
                <a:solidFill>
                  <a:srgbClr val="CE93D8"/>
                </a:solidFill>
                <a:latin typeface="Consolas"/>
                <a:ea typeface="Consolas"/>
                <a:cs typeface="Consolas"/>
                <a:sym typeface="Consolas"/>
              </a:rPr>
              <a:t>Split</a:t>
            </a:r>
            <a:r>
              <a:rPr lang="en" sz="1800">
                <a:solidFill>
                  <a:srgbClr val="ECEFF1"/>
                </a:solidFill>
                <a:latin typeface="Consolas"/>
                <a:ea typeface="Consolas"/>
                <a:cs typeface="Consolas"/>
                <a:sym typeface="Consolas"/>
              </a:rPr>
              <a:t>.TRAIN.subsplit(weighted=SPLIT_WEIGHTS)</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(raw_train, raw_validation, raw_test), metadata =</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tfds.load(</a:t>
            </a:r>
            <a:r>
              <a:rPr lang="en" sz="1800">
                <a:solidFill>
                  <a:srgbClr val="9CCC65"/>
                </a:solidFill>
                <a:latin typeface="Consolas"/>
                <a:ea typeface="Consolas"/>
                <a:cs typeface="Consolas"/>
                <a:sym typeface="Consolas"/>
              </a:rPr>
              <a:t>'cats_vs_dogs'</a:t>
            </a:r>
            <a:r>
              <a:rPr lang="en" sz="1800">
                <a:solidFill>
                  <a:srgbClr val="ECEFF1"/>
                </a:solidFill>
                <a:latin typeface="Consolas"/>
                <a:ea typeface="Consolas"/>
                <a:cs typeface="Consolas"/>
                <a:sym typeface="Consolas"/>
              </a:rPr>
              <a:t>, split=list(splits),</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with_info=</a:t>
            </a:r>
            <a:r>
              <a:rPr lang="en" sz="1800">
                <a:solidFill>
                  <a:srgbClr val="4DD0E1"/>
                </a:solidFill>
                <a:latin typeface="Consolas"/>
                <a:ea typeface="Consolas"/>
                <a:cs typeface="Consolas"/>
                <a:sym typeface="Consolas"/>
              </a:rPr>
              <a:t>True</a:t>
            </a:r>
            <a:r>
              <a:rPr lang="en" sz="1800">
                <a:solidFill>
                  <a:srgbClr val="ECEFF1"/>
                </a:solidFill>
                <a:latin typeface="Consolas"/>
                <a:ea typeface="Consolas"/>
                <a:cs typeface="Consolas"/>
                <a:sym typeface="Consolas"/>
              </a:rPr>
              <a:t>, as_supervised=</a:t>
            </a:r>
            <a:r>
              <a:rPr lang="en" sz="1800">
                <a:solidFill>
                  <a:srgbClr val="4DD0E1"/>
                </a:solidFill>
                <a:latin typeface="Consolas"/>
                <a:ea typeface="Consolas"/>
                <a:cs typeface="Consolas"/>
                <a:sym typeface="Consolas"/>
              </a:rPr>
              <a:t>True</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050">
              <a:solidFill>
                <a:srgbClr val="4DD0E1"/>
              </a:solidFill>
              <a:latin typeface="Roboto Mono"/>
              <a:ea typeface="Roboto Mono"/>
              <a:cs typeface="Roboto Mono"/>
              <a:sym typeface="Roboto Mono"/>
            </a:endParaRPr>
          </a:p>
        </p:txBody>
      </p:sp>
      <p:sp>
        <p:nvSpPr>
          <p:cNvPr id="316" name="Google Shape;316;p48"/>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Split Data into Training, Testing, Validation Sets</a:t>
            </a:r>
            <a:endParaRPr b="1" sz="2000">
              <a:solidFill>
                <a:srgbClr val="FFFFFF"/>
              </a:solidFill>
              <a:latin typeface="Google Sans"/>
              <a:ea typeface="Google Sans"/>
              <a:cs typeface="Google Sans"/>
              <a:sym typeface="Google Sans"/>
            </a:endParaRPr>
          </a:p>
        </p:txBody>
      </p:sp>
      <p:sp>
        <p:nvSpPr>
          <p:cNvPr id="317" name="Google Shape;317;p48"/>
          <p:cNvSpPr/>
          <p:nvPr/>
        </p:nvSpPr>
        <p:spPr>
          <a:xfrm>
            <a:off x="2532721" y="1466850"/>
            <a:ext cx="1383000" cy="3885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8"/>
          <p:cNvSpPr txBox="1"/>
          <p:nvPr/>
        </p:nvSpPr>
        <p:spPr>
          <a:xfrm>
            <a:off x="4846325" y="777250"/>
            <a:ext cx="3989100" cy="9945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oogle Sans"/>
                <a:ea typeface="Google Sans"/>
                <a:cs typeface="Google Sans"/>
                <a:sym typeface="Google Sans"/>
              </a:rPr>
              <a:t>Since "cats_vs_dog" doesn't define standard splits, use the subsplit feature to divide it into (train, validation, test) with 80%, 10%, 10% of the data respectively.</a:t>
            </a:r>
            <a:endParaRPr>
              <a:solidFill>
                <a:srgbClr val="FFFFFF"/>
              </a:solidFill>
              <a:latin typeface="Google Sans"/>
              <a:ea typeface="Google Sans"/>
              <a:cs typeface="Google Sans"/>
              <a:sym typeface="Google Sans"/>
            </a:endParaRPr>
          </a:p>
        </p:txBody>
      </p:sp>
      <p:cxnSp>
        <p:nvCxnSpPr>
          <p:cNvPr id="319" name="Google Shape;319;p48"/>
          <p:cNvCxnSpPr>
            <a:stCxn id="317" idx="0"/>
            <a:endCxn id="318" idx="1"/>
          </p:cNvCxnSpPr>
          <p:nvPr/>
        </p:nvCxnSpPr>
        <p:spPr>
          <a:xfrm rot="-5400000">
            <a:off x="3939121" y="559650"/>
            <a:ext cx="192300" cy="1622100"/>
          </a:xfrm>
          <a:prstGeom prst="bentConnector2">
            <a:avLst/>
          </a:prstGeom>
          <a:noFill/>
          <a:ln cap="flat" cmpd="sng" w="9525">
            <a:solidFill>
              <a:srgbClr val="FF0000"/>
            </a:solidFill>
            <a:prstDash val="solid"/>
            <a:round/>
            <a:headEnd len="med" w="med" type="none"/>
            <a:tailEnd len="med" w="med" type="stealth"/>
          </a:ln>
        </p:spPr>
      </p:cxnSp>
      <p:sp>
        <p:nvSpPr>
          <p:cNvPr id="320" name="Google Shape;320;p48"/>
          <p:cNvSpPr/>
          <p:nvPr/>
        </p:nvSpPr>
        <p:spPr>
          <a:xfrm>
            <a:off x="987625" y="2629675"/>
            <a:ext cx="5955000" cy="665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8"/>
          <p:cNvSpPr txBox="1"/>
          <p:nvPr/>
        </p:nvSpPr>
        <p:spPr>
          <a:xfrm>
            <a:off x="4395675" y="3768100"/>
            <a:ext cx="4486500" cy="5667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oogle Sans"/>
                <a:ea typeface="Google Sans"/>
                <a:cs typeface="Google Sans"/>
                <a:sym typeface="Google Sans"/>
              </a:rPr>
              <a:t>The </a:t>
            </a:r>
            <a:r>
              <a:rPr b="1" lang="en">
                <a:solidFill>
                  <a:srgbClr val="FFFFFF"/>
                </a:solidFill>
                <a:latin typeface="Google Sans"/>
                <a:ea typeface="Google Sans"/>
                <a:cs typeface="Google Sans"/>
                <a:sym typeface="Google Sans"/>
              </a:rPr>
              <a:t>tfds.load</a:t>
            </a:r>
            <a:r>
              <a:rPr lang="en">
                <a:solidFill>
                  <a:srgbClr val="FFFFFF"/>
                </a:solidFill>
                <a:latin typeface="Google Sans"/>
                <a:ea typeface="Google Sans"/>
                <a:cs typeface="Google Sans"/>
                <a:sym typeface="Google Sans"/>
              </a:rPr>
              <a:t> method downloads and caches the data, and returns a </a:t>
            </a:r>
            <a:r>
              <a:rPr b="1" lang="en">
                <a:solidFill>
                  <a:srgbClr val="FFFFFF"/>
                </a:solidFill>
                <a:latin typeface="Google Sans"/>
                <a:ea typeface="Google Sans"/>
                <a:cs typeface="Google Sans"/>
                <a:sym typeface="Google Sans"/>
              </a:rPr>
              <a:t>tf.data.Dataset object</a:t>
            </a:r>
            <a:r>
              <a:rPr lang="en">
                <a:solidFill>
                  <a:srgbClr val="FFFFFF"/>
                </a:solidFill>
                <a:latin typeface="Google Sans"/>
                <a:ea typeface="Google Sans"/>
                <a:cs typeface="Google Sans"/>
                <a:sym typeface="Google Sans"/>
              </a:rPr>
              <a:t>.</a:t>
            </a:r>
            <a:endParaRPr>
              <a:solidFill>
                <a:srgbClr val="FFFFFF"/>
              </a:solidFill>
              <a:latin typeface="Google Sans"/>
              <a:ea typeface="Google Sans"/>
              <a:cs typeface="Google Sans"/>
              <a:sym typeface="Google Sans"/>
            </a:endParaRPr>
          </a:p>
        </p:txBody>
      </p:sp>
      <p:cxnSp>
        <p:nvCxnSpPr>
          <p:cNvPr id="322" name="Google Shape;322;p48"/>
          <p:cNvCxnSpPr>
            <a:stCxn id="320" idx="2"/>
            <a:endCxn id="321" idx="1"/>
          </p:cNvCxnSpPr>
          <p:nvPr/>
        </p:nvCxnSpPr>
        <p:spPr>
          <a:xfrm flipH="1" rot="-5400000">
            <a:off x="3802375" y="3458125"/>
            <a:ext cx="756000" cy="430500"/>
          </a:xfrm>
          <a:prstGeom prst="bentConnector2">
            <a:avLst/>
          </a:prstGeom>
          <a:noFill/>
          <a:ln cap="flat" cmpd="sng" w="9525">
            <a:solidFill>
              <a:srgbClr val="FF0000"/>
            </a:solidFill>
            <a:prstDash val="solid"/>
            <a:round/>
            <a:headEnd len="med" w="med" type="none"/>
            <a:tailEnd len="med" w="med" type="stealth"/>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49"/>
          <p:cNvSpPr txBox="1"/>
          <p:nvPr/>
        </p:nvSpPr>
        <p:spPr>
          <a:xfrm>
            <a:off x="535025" y="1162650"/>
            <a:ext cx="7137300" cy="30930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Clr>
                <a:schemeClr val="dk1"/>
              </a:buClr>
              <a:buSzPts val="1100"/>
              <a:buFont typeface="Arial"/>
              <a:buNone/>
            </a:pPr>
            <a:r>
              <a:rPr lang="en" sz="1800">
                <a:solidFill>
                  <a:srgbClr val="4DD0E1"/>
                </a:solidFill>
                <a:latin typeface="Consolas"/>
                <a:ea typeface="Consolas"/>
                <a:cs typeface="Consolas"/>
                <a:sym typeface="Consolas"/>
              </a:rPr>
              <a:t>print</a:t>
            </a:r>
            <a:r>
              <a:rPr lang="en" sz="1800">
                <a:solidFill>
                  <a:srgbClr val="ECEFF1"/>
                </a:solidFill>
                <a:latin typeface="Consolas"/>
                <a:ea typeface="Consolas"/>
                <a:cs typeface="Consolas"/>
                <a:sym typeface="Consolas"/>
              </a:rPr>
              <a:t>(raw_train)</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4DD0E1"/>
                </a:solidFill>
                <a:latin typeface="Consolas"/>
                <a:ea typeface="Consolas"/>
                <a:cs typeface="Consolas"/>
                <a:sym typeface="Consolas"/>
              </a:rPr>
              <a:t>print</a:t>
            </a:r>
            <a:r>
              <a:rPr lang="en" sz="1800">
                <a:solidFill>
                  <a:srgbClr val="ECEFF1"/>
                </a:solidFill>
                <a:latin typeface="Consolas"/>
                <a:ea typeface="Consolas"/>
                <a:cs typeface="Consolas"/>
                <a:sym typeface="Consolas"/>
              </a:rPr>
              <a:t>(raw_validation)</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4DD0E1"/>
                </a:solidFill>
                <a:latin typeface="Consolas"/>
                <a:ea typeface="Consolas"/>
                <a:cs typeface="Consolas"/>
                <a:sym typeface="Consolas"/>
              </a:rPr>
              <a:t>print</a:t>
            </a:r>
            <a:r>
              <a:rPr lang="en" sz="1800">
                <a:solidFill>
                  <a:srgbClr val="ECEFF1"/>
                </a:solidFill>
                <a:latin typeface="Consolas"/>
                <a:ea typeface="Consolas"/>
                <a:cs typeface="Consolas"/>
                <a:sym typeface="Consolas"/>
              </a:rPr>
              <a:t>(raw_test)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get_label_name = metadata.features['label'].int2str</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for image, label in raw_train.take(2):</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plt.figure()</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plt.imshow(image)</a:t>
            </a:r>
            <a:endParaRPr sz="1800">
              <a:solidFill>
                <a:srgbClr val="ECEFF1"/>
              </a:solidFill>
              <a:latin typeface="Consolas"/>
              <a:ea typeface="Consolas"/>
              <a:cs typeface="Consolas"/>
              <a:sym typeface="Consolas"/>
            </a:endParaRPr>
          </a:p>
          <a:p>
            <a:pPr indent="0" lvl="0" marL="0" marR="381000" rtl="0" algn="l">
              <a:spcBef>
                <a:spcPts val="0"/>
              </a:spcBef>
              <a:spcAft>
                <a:spcPts val="0"/>
              </a:spcAft>
              <a:buNone/>
            </a:pPr>
            <a:r>
              <a:rPr lang="en" sz="1800">
                <a:solidFill>
                  <a:srgbClr val="ECEFF1"/>
                </a:solidFill>
                <a:latin typeface="Consolas"/>
                <a:ea typeface="Consolas"/>
                <a:cs typeface="Consolas"/>
                <a:sym typeface="Consolas"/>
              </a:rPr>
              <a:t>  plt.title(get_label_name(label))</a:t>
            </a:r>
            <a:endParaRPr sz="1800">
              <a:solidFill>
                <a:srgbClr val="ECEFF1"/>
              </a:solidFill>
              <a:latin typeface="Consolas"/>
              <a:ea typeface="Consolas"/>
              <a:cs typeface="Consolas"/>
              <a:sym typeface="Consolas"/>
            </a:endParaRPr>
          </a:p>
        </p:txBody>
      </p:sp>
      <p:sp>
        <p:nvSpPr>
          <p:cNvPr id="328" name="Google Shape;328;p49"/>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Check your Dataset</a:t>
            </a:r>
            <a:endParaRPr b="1" sz="2000">
              <a:solidFill>
                <a:srgbClr val="FFFFFF"/>
              </a:solidFill>
              <a:latin typeface="Google Sans"/>
              <a:ea typeface="Google Sans"/>
              <a:cs typeface="Google Sans"/>
              <a:sym typeface="Google Sans"/>
            </a:endParaRPr>
          </a:p>
        </p:txBody>
      </p:sp>
      <p:sp>
        <p:nvSpPr>
          <p:cNvPr id="329" name="Google Shape;329;p49"/>
          <p:cNvSpPr/>
          <p:nvPr/>
        </p:nvSpPr>
        <p:spPr>
          <a:xfrm>
            <a:off x="756225" y="3172225"/>
            <a:ext cx="4348200" cy="8994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50"/>
          <p:cNvSpPr txBox="1"/>
          <p:nvPr/>
        </p:nvSpPr>
        <p:spPr>
          <a:xfrm>
            <a:off x="535025" y="1162650"/>
            <a:ext cx="7968900" cy="30930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IMG_SIZE = </a:t>
            </a:r>
            <a:r>
              <a:rPr lang="en" sz="1800">
                <a:solidFill>
                  <a:srgbClr val="FBC02D"/>
                </a:solidFill>
                <a:latin typeface="Consolas"/>
                <a:ea typeface="Consolas"/>
                <a:cs typeface="Consolas"/>
                <a:sym typeface="Consolas"/>
              </a:rPr>
              <a:t>160</a:t>
            </a:r>
            <a:r>
              <a:rPr lang="en" sz="1800">
                <a:solidFill>
                  <a:srgbClr val="ECEFF1"/>
                </a:solidFill>
                <a:latin typeface="Consolas"/>
                <a:ea typeface="Consolas"/>
                <a:cs typeface="Consolas"/>
                <a:sym typeface="Consolas"/>
              </a:rPr>
              <a:t> </a:t>
            </a:r>
            <a:r>
              <a:rPr lang="en" sz="1800">
                <a:solidFill>
                  <a:srgbClr val="F06292"/>
                </a:solidFill>
                <a:latin typeface="Consolas"/>
                <a:ea typeface="Consolas"/>
                <a:cs typeface="Consolas"/>
                <a:sym typeface="Consolas"/>
              </a:rPr>
              <a:t># All images will be resized to 160x160</a:t>
            </a:r>
            <a:endParaRPr sz="1800">
              <a:solidFill>
                <a:srgbClr val="F06292"/>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4DD0E1"/>
                </a:solidFill>
                <a:latin typeface="Consolas"/>
                <a:ea typeface="Consolas"/>
                <a:cs typeface="Consolas"/>
                <a:sym typeface="Consolas"/>
              </a:rPr>
              <a:t>def</a:t>
            </a:r>
            <a:r>
              <a:rPr lang="en" sz="1800">
                <a:solidFill>
                  <a:srgbClr val="ECEFF1"/>
                </a:solidFill>
                <a:latin typeface="Consolas"/>
                <a:ea typeface="Consolas"/>
                <a:cs typeface="Consolas"/>
                <a:sym typeface="Consolas"/>
              </a:rPr>
              <a:t> format_example(image, label):</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image = tf.cast(image, tf.float32)</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image = (image/</a:t>
            </a:r>
            <a:r>
              <a:rPr lang="en" sz="1800">
                <a:solidFill>
                  <a:srgbClr val="FBC02D"/>
                </a:solidFill>
                <a:latin typeface="Consolas"/>
                <a:ea typeface="Consolas"/>
                <a:cs typeface="Consolas"/>
                <a:sym typeface="Consolas"/>
              </a:rPr>
              <a:t>127.5</a:t>
            </a:r>
            <a:r>
              <a:rPr lang="en" sz="1800">
                <a:solidFill>
                  <a:srgbClr val="ECEFF1"/>
                </a:solidFill>
                <a:latin typeface="Consolas"/>
                <a:ea typeface="Consolas"/>
                <a:cs typeface="Consolas"/>
                <a:sym typeface="Consolas"/>
              </a:rPr>
              <a:t>) - </a:t>
            </a:r>
            <a:r>
              <a:rPr lang="en" sz="1800">
                <a:solidFill>
                  <a:srgbClr val="FBC02D"/>
                </a:solidFill>
                <a:latin typeface="Consolas"/>
                <a:ea typeface="Consolas"/>
                <a:cs typeface="Consolas"/>
                <a:sym typeface="Consolas"/>
              </a:rPr>
              <a:t>1</a:t>
            </a:r>
            <a:endParaRPr sz="1800">
              <a:solidFill>
                <a:srgbClr val="FBC02D"/>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image = tf.image.resize(image, (IMG_SIZE, IMG_SIZE))</a:t>
            </a:r>
            <a:endParaRPr sz="1800">
              <a:solidFill>
                <a:srgbClr val="ECEFF1"/>
              </a:solidFill>
              <a:latin typeface="Consolas"/>
              <a:ea typeface="Consolas"/>
              <a:cs typeface="Consolas"/>
              <a:sym typeface="Consolas"/>
            </a:endParaRPr>
          </a:p>
          <a:p>
            <a:pPr indent="0" lvl="0" marL="0" marR="381000" rtl="0" algn="l">
              <a:lnSpc>
                <a:spcPct val="142857"/>
              </a:lnSpc>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a:t>
            </a:r>
            <a:r>
              <a:rPr lang="en" sz="1800">
                <a:solidFill>
                  <a:srgbClr val="4DD0E1"/>
                </a:solidFill>
                <a:latin typeface="Consolas"/>
                <a:ea typeface="Consolas"/>
                <a:cs typeface="Consolas"/>
                <a:sym typeface="Consolas"/>
              </a:rPr>
              <a:t>return</a:t>
            </a:r>
            <a:r>
              <a:rPr lang="en" sz="1800">
                <a:solidFill>
                  <a:srgbClr val="ECEFF1"/>
                </a:solidFill>
                <a:latin typeface="Consolas"/>
                <a:ea typeface="Consolas"/>
                <a:cs typeface="Consolas"/>
                <a:sym typeface="Consolas"/>
              </a:rPr>
              <a:t> image, label</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p:txBody>
      </p:sp>
      <p:sp>
        <p:nvSpPr>
          <p:cNvPr id="335" name="Google Shape;335;p50"/>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Format the Data</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51"/>
          <p:cNvSpPr txBox="1"/>
          <p:nvPr/>
        </p:nvSpPr>
        <p:spPr>
          <a:xfrm>
            <a:off x="535025" y="1162650"/>
            <a:ext cx="7968900" cy="30930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train = raw_train.</a:t>
            </a:r>
            <a:r>
              <a:rPr lang="en" sz="1800">
                <a:solidFill>
                  <a:srgbClr val="4DD0E1"/>
                </a:solidFill>
                <a:latin typeface="Consolas"/>
                <a:ea typeface="Consolas"/>
                <a:cs typeface="Consolas"/>
                <a:sym typeface="Consolas"/>
              </a:rPr>
              <a:t>map</a:t>
            </a:r>
            <a:r>
              <a:rPr lang="en" sz="1800">
                <a:solidFill>
                  <a:srgbClr val="ECEFF1"/>
                </a:solidFill>
                <a:latin typeface="Consolas"/>
                <a:ea typeface="Consolas"/>
                <a:cs typeface="Consolas"/>
                <a:sym typeface="Consolas"/>
              </a:rPr>
              <a:t>(format_example)</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validation = raw_validation.map(format_example)</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test = raw_test.</a:t>
            </a:r>
            <a:r>
              <a:rPr lang="en" sz="1800">
                <a:solidFill>
                  <a:srgbClr val="4DD0E1"/>
                </a:solidFill>
                <a:latin typeface="Consolas"/>
                <a:ea typeface="Consolas"/>
                <a:cs typeface="Consolas"/>
                <a:sym typeface="Consolas"/>
              </a:rPr>
              <a:t>map</a:t>
            </a:r>
            <a:r>
              <a:rPr lang="en" sz="1800">
                <a:solidFill>
                  <a:srgbClr val="ECEFF1"/>
                </a:solidFill>
                <a:latin typeface="Consolas"/>
                <a:ea typeface="Consolas"/>
                <a:cs typeface="Consolas"/>
                <a:sym typeface="Consolas"/>
              </a:rPr>
              <a:t>(format_example)</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p:txBody>
      </p:sp>
      <p:sp>
        <p:nvSpPr>
          <p:cNvPr id="341" name="Google Shape;341;p51"/>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Format the Data</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52"/>
          <p:cNvSpPr txBox="1"/>
          <p:nvPr/>
        </p:nvSpPr>
        <p:spPr>
          <a:xfrm>
            <a:off x="535025" y="1162650"/>
            <a:ext cx="7968900" cy="30930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BATCH_SIZE = </a:t>
            </a:r>
            <a:r>
              <a:rPr lang="en" sz="1800">
                <a:solidFill>
                  <a:srgbClr val="FBC02D"/>
                </a:solidFill>
                <a:latin typeface="Consolas"/>
                <a:ea typeface="Consolas"/>
                <a:cs typeface="Consolas"/>
                <a:sym typeface="Consolas"/>
              </a:rPr>
              <a:t>32</a:t>
            </a:r>
            <a:endParaRPr sz="1800">
              <a:solidFill>
                <a:srgbClr val="FBC02D"/>
              </a:solidFill>
              <a:latin typeface="Consolas"/>
              <a:ea typeface="Consolas"/>
              <a:cs typeface="Consolas"/>
              <a:sym typeface="Consolas"/>
            </a:endParaRPr>
          </a:p>
          <a:p>
            <a:pPr indent="0" lvl="0" marL="0" marR="381000" rtl="0" algn="l">
              <a:lnSpc>
                <a:spcPct val="142857"/>
              </a:lnSpc>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SHUFFLE_BUFFER_SIZE = </a:t>
            </a:r>
            <a:r>
              <a:rPr lang="en" sz="1800">
                <a:solidFill>
                  <a:srgbClr val="FBC02D"/>
                </a:solidFill>
                <a:latin typeface="Consolas"/>
                <a:ea typeface="Consolas"/>
                <a:cs typeface="Consolas"/>
                <a:sym typeface="Consolas"/>
              </a:rPr>
              <a:t>1000</a:t>
            </a:r>
            <a:endParaRPr sz="1800">
              <a:solidFill>
                <a:srgbClr val="FBC02D"/>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t/>
            </a:r>
            <a:endParaRPr sz="1800">
              <a:solidFill>
                <a:srgbClr val="F06292"/>
              </a:solidFill>
              <a:latin typeface="Consolas"/>
              <a:ea typeface="Consolas"/>
              <a:cs typeface="Consolas"/>
              <a:sym typeface="Consolas"/>
            </a:endParaRPr>
          </a:p>
          <a:p>
            <a:pPr indent="0" lvl="0" marL="0" marR="381000" rtl="0" algn="l">
              <a:spcBef>
                <a:spcPts val="0"/>
              </a:spcBef>
              <a:spcAft>
                <a:spcPts val="0"/>
              </a:spcAft>
              <a:buNone/>
            </a:pPr>
            <a:r>
              <a:rPr lang="en" sz="1800">
                <a:solidFill>
                  <a:srgbClr val="ECEFF1"/>
                </a:solidFill>
                <a:latin typeface="Consolas"/>
                <a:ea typeface="Consolas"/>
                <a:cs typeface="Consolas"/>
                <a:sym typeface="Consolas"/>
              </a:rPr>
              <a:t>train_batches = train.shuffle(SHUFFLE_BUFFER_SIZE)</a:t>
            </a:r>
            <a:endParaRPr sz="1800">
              <a:solidFill>
                <a:srgbClr val="ECEFF1"/>
              </a:solidFill>
              <a:latin typeface="Consolas"/>
              <a:ea typeface="Consolas"/>
              <a:cs typeface="Consolas"/>
              <a:sym typeface="Consolas"/>
            </a:endParaRPr>
          </a:p>
          <a:p>
            <a:pPr indent="0" lvl="0" marL="0" marR="381000" rtl="0" algn="l">
              <a:spcBef>
                <a:spcPts val="0"/>
              </a:spcBef>
              <a:spcAft>
                <a:spcPts val="0"/>
              </a:spcAft>
              <a:buNone/>
            </a:pPr>
            <a:r>
              <a:rPr lang="en" sz="1800">
                <a:solidFill>
                  <a:srgbClr val="ECEFF1"/>
                </a:solidFill>
                <a:latin typeface="Consolas"/>
                <a:ea typeface="Consolas"/>
                <a:cs typeface="Consolas"/>
                <a:sym typeface="Consolas"/>
              </a:rPr>
              <a:t>                     .batch(BATCH_SIZE)</a:t>
            </a:r>
            <a:endParaRPr sz="1800">
              <a:solidFill>
                <a:srgbClr val="ECEFF1"/>
              </a:solidFill>
              <a:latin typeface="Consolas"/>
              <a:ea typeface="Consolas"/>
              <a:cs typeface="Consolas"/>
              <a:sym typeface="Consolas"/>
            </a:endParaRPr>
          </a:p>
          <a:p>
            <a:pPr indent="0" lvl="0" marL="0" marR="381000" rtl="0" algn="l">
              <a:spcBef>
                <a:spcPts val="0"/>
              </a:spcBef>
              <a:spcAft>
                <a:spcPts val="0"/>
              </a:spcAft>
              <a:buNone/>
            </a:pPr>
            <a:r>
              <a:rPr lang="en" sz="1800">
                <a:solidFill>
                  <a:srgbClr val="ECEFF1"/>
                </a:solidFill>
                <a:latin typeface="Consolas"/>
                <a:ea typeface="Consolas"/>
                <a:cs typeface="Consolas"/>
                <a:sym typeface="Consolas"/>
              </a:rPr>
              <a:t>validation_batches = validation.batch(BATCH_SIZE)</a:t>
            </a:r>
            <a:endParaRPr sz="1800">
              <a:solidFill>
                <a:srgbClr val="ECEFF1"/>
              </a:solidFill>
              <a:latin typeface="Consolas"/>
              <a:ea typeface="Consolas"/>
              <a:cs typeface="Consolas"/>
              <a:sym typeface="Consolas"/>
            </a:endParaRPr>
          </a:p>
          <a:p>
            <a:pPr indent="0" lvl="0" marL="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test_batches = test.batch(BATCH_SIZE)</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p:txBody>
      </p:sp>
      <p:sp>
        <p:nvSpPr>
          <p:cNvPr id="347" name="Google Shape;347;p52"/>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Shuffle and Batch the Data.</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35"/>
          <p:cNvSpPr txBox="1"/>
          <p:nvPr>
            <p:ph type="ctrTitle"/>
          </p:nvPr>
        </p:nvSpPr>
        <p:spPr>
          <a:xfrm>
            <a:off x="341988" y="2095500"/>
            <a:ext cx="8460000" cy="205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3000">
                <a:latin typeface="Google Sans"/>
                <a:ea typeface="Google Sans"/>
                <a:cs typeface="Google Sans"/>
                <a:sym typeface="Google Sans"/>
              </a:rPr>
              <a:t>Recap: </a:t>
            </a:r>
            <a:r>
              <a:rPr lang="en" sz="3000">
                <a:latin typeface="Google Sans"/>
                <a:ea typeface="Google Sans"/>
                <a:cs typeface="Google Sans"/>
                <a:sym typeface="Google Sans"/>
              </a:rPr>
              <a:t>What is TensorFlow?</a:t>
            </a:r>
            <a:endParaRPr sz="3000">
              <a:latin typeface="Google Sans"/>
              <a:ea typeface="Google Sans"/>
              <a:cs typeface="Google Sans"/>
              <a:sym typeface="Google Sans"/>
            </a:endParaRPr>
          </a:p>
        </p:txBody>
      </p:sp>
      <p:pic>
        <p:nvPicPr>
          <p:cNvPr id="166" name="Google Shape;166;p35"/>
          <p:cNvPicPr preferRelativeResize="0"/>
          <p:nvPr/>
        </p:nvPicPr>
        <p:blipFill>
          <a:blip r:embed="rId3">
            <a:alphaModFix/>
          </a:blip>
          <a:stretch>
            <a:fillRect/>
          </a:stretch>
        </p:blipFill>
        <p:spPr>
          <a:xfrm>
            <a:off x="3609375" y="1123950"/>
            <a:ext cx="1775186" cy="17907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Google Shape;352;p53"/>
          <p:cNvSpPr txBox="1"/>
          <p:nvPr/>
        </p:nvSpPr>
        <p:spPr>
          <a:xfrm>
            <a:off x="535025" y="1162650"/>
            <a:ext cx="7968900" cy="30930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Clr>
                <a:schemeClr val="dk1"/>
              </a:buClr>
              <a:buSzPts val="1100"/>
              <a:buFont typeface="Arial"/>
              <a:buNone/>
            </a:pPr>
            <a:r>
              <a:rPr lang="en" sz="1800">
                <a:solidFill>
                  <a:srgbClr val="4DD0E1"/>
                </a:solidFill>
                <a:latin typeface="Consolas"/>
                <a:ea typeface="Consolas"/>
                <a:cs typeface="Consolas"/>
                <a:sym typeface="Consolas"/>
              </a:rPr>
              <a:t>for</a:t>
            </a:r>
            <a:r>
              <a:rPr lang="en" sz="1800">
                <a:solidFill>
                  <a:srgbClr val="ECEFF1"/>
                </a:solidFill>
                <a:latin typeface="Consolas"/>
                <a:ea typeface="Consolas"/>
                <a:cs typeface="Consolas"/>
                <a:sym typeface="Consolas"/>
              </a:rPr>
              <a:t> image_batch, label_batch </a:t>
            </a:r>
            <a:r>
              <a:rPr lang="en" sz="1800">
                <a:solidFill>
                  <a:srgbClr val="4DD0E1"/>
                </a:solidFill>
                <a:latin typeface="Consolas"/>
                <a:ea typeface="Consolas"/>
                <a:cs typeface="Consolas"/>
                <a:sym typeface="Consolas"/>
              </a:rPr>
              <a:t>in</a:t>
            </a:r>
            <a:r>
              <a:rPr lang="en" sz="1800">
                <a:solidFill>
                  <a:srgbClr val="ECEFF1"/>
                </a:solidFill>
                <a:latin typeface="Consolas"/>
                <a:ea typeface="Consolas"/>
                <a:cs typeface="Consolas"/>
                <a:sym typeface="Consolas"/>
              </a:rPr>
              <a:t> train_batches.take(</a:t>
            </a:r>
            <a:r>
              <a:rPr lang="en" sz="1800">
                <a:solidFill>
                  <a:srgbClr val="FBC02D"/>
                </a:solidFill>
                <a:latin typeface="Consolas"/>
                <a:ea typeface="Consolas"/>
                <a:cs typeface="Consolas"/>
                <a:sym typeface="Consolas"/>
              </a:rPr>
              <a:t>1</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0" marR="381000" rtl="0" algn="l">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    </a:t>
            </a:r>
            <a:r>
              <a:rPr lang="en" sz="1800">
                <a:solidFill>
                  <a:srgbClr val="4DD0E1"/>
                </a:solidFill>
                <a:latin typeface="Consolas"/>
                <a:ea typeface="Consolas"/>
                <a:cs typeface="Consolas"/>
                <a:sym typeface="Consolas"/>
              </a:rPr>
              <a:t>pass</a:t>
            </a:r>
            <a:endParaRPr sz="1800">
              <a:solidFill>
                <a:srgbClr val="4DD0E1"/>
              </a:solidFill>
              <a:latin typeface="Consolas"/>
              <a:ea typeface="Consolas"/>
              <a:cs typeface="Consolas"/>
              <a:sym typeface="Consolas"/>
            </a:endParaRPr>
          </a:p>
          <a:p>
            <a:pPr indent="0" lvl="0" marL="381000" marR="381000" rtl="0" algn="l">
              <a:spcBef>
                <a:spcPts val="0"/>
              </a:spcBef>
              <a:spcAft>
                <a:spcPts val="0"/>
              </a:spcAft>
              <a:buClr>
                <a:schemeClr val="dk1"/>
              </a:buClr>
              <a:buSzPts val="1100"/>
              <a:buFont typeface="Arial"/>
              <a:buNone/>
            </a:pPr>
            <a:r>
              <a:t/>
            </a:r>
            <a:endParaRPr sz="1800">
              <a:solidFill>
                <a:srgbClr val="ECEFF1"/>
              </a:solidFill>
              <a:latin typeface="Consolas"/>
              <a:ea typeface="Consolas"/>
              <a:cs typeface="Consolas"/>
              <a:sym typeface="Consolas"/>
            </a:endParaRPr>
          </a:p>
          <a:p>
            <a:pPr indent="0" lvl="0" marL="0" marR="381000" rtl="0" algn="l">
              <a:lnSpc>
                <a:spcPct val="142857"/>
              </a:lnSpc>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image_batch.shape</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p:txBody>
      </p:sp>
      <p:sp>
        <p:nvSpPr>
          <p:cNvPr id="353" name="Google Shape;353;p53"/>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Check &amp; Inspect t</a:t>
            </a:r>
            <a:r>
              <a:rPr b="1" lang="en" sz="2000">
                <a:solidFill>
                  <a:srgbClr val="FFFFFF"/>
                </a:solidFill>
                <a:latin typeface="Google Sans"/>
                <a:ea typeface="Google Sans"/>
                <a:cs typeface="Google Sans"/>
                <a:sym typeface="Google Sans"/>
              </a:rPr>
              <a:t>he Data.</a:t>
            </a:r>
            <a:endParaRPr b="1" sz="2000">
              <a:solidFill>
                <a:srgbClr val="FFFFFF"/>
              </a:solidFill>
              <a:latin typeface="Google Sans"/>
              <a:ea typeface="Google Sans"/>
              <a:cs typeface="Google Sans"/>
              <a:sym typeface="Google Sans"/>
            </a:endParaRPr>
          </a:p>
        </p:txBody>
      </p:sp>
      <p:sp>
        <p:nvSpPr>
          <p:cNvPr id="354" name="Google Shape;354;p53"/>
          <p:cNvSpPr txBox="1"/>
          <p:nvPr/>
        </p:nvSpPr>
        <p:spPr>
          <a:xfrm>
            <a:off x="1753775" y="3349000"/>
            <a:ext cx="4395300" cy="4344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rgbClr val="FFFFFF"/>
                </a:solidFill>
                <a:latin typeface="Consolas"/>
                <a:ea typeface="Consolas"/>
                <a:cs typeface="Consolas"/>
                <a:sym typeface="Consolas"/>
              </a:rPr>
              <a:t>TensorShape([32, 160, 160, 3])</a:t>
            </a:r>
            <a:endParaRPr sz="1800">
              <a:solidFill>
                <a:srgbClr val="FFFFFF"/>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800">
              <a:solidFill>
                <a:srgbClr val="FFFFFF"/>
              </a:solidFill>
              <a:latin typeface="Consolas"/>
              <a:ea typeface="Consolas"/>
              <a:cs typeface="Consolas"/>
              <a:sym typeface="Consolas"/>
            </a:endParaRPr>
          </a:p>
          <a:p>
            <a:pPr indent="0" lvl="0" marL="0" rtl="0" algn="l">
              <a:spcBef>
                <a:spcPts val="0"/>
              </a:spcBef>
              <a:spcAft>
                <a:spcPts val="0"/>
              </a:spcAft>
              <a:buNone/>
            </a:pPr>
            <a:r>
              <a:t/>
            </a:r>
            <a:endParaRPr sz="1800">
              <a:solidFill>
                <a:srgbClr val="FFFFFF"/>
              </a:solidFill>
              <a:latin typeface="Consolas"/>
              <a:ea typeface="Consolas"/>
              <a:cs typeface="Consolas"/>
              <a:sym typeface="Consolas"/>
            </a:endParaRPr>
          </a:p>
        </p:txBody>
      </p:sp>
      <p:cxnSp>
        <p:nvCxnSpPr>
          <p:cNvPr id="355" name="Google Shape;355;p53"/>
          <p:cNvCxnSpPr/>
          <p:nvPr/>
        </p:nvCxnSpPr>
        <p:spPr>
          <a:xfrm>
            <a:off x="1877525" y="2767300"/>
            <a:ext cx="782100" cy="528000"/>
          </a:xfrm>
          <a:prstGeom prst="straightConnector1">
            <a:avLst/>
          </a:prstGeom>
          <a:noFill/>
          <a:ln cap="flat" cmpd="sng" w="19050">
            <a:solidFill>
              <a:srgbClr val="FF0000"/>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p54"/>
          <p:cNvSpPr txBox="1"/>
          <p:nvPr/>
        </p:nvSpPr>
        <p:spPr>
          <a:xfrm>
            <a:off x="535025" y="1162650"/>
            <a:ext cx="8177700" cy="30930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None/>
            </a:pPr>
            <a:r>
              <a:rPr lang="en" sz="1800">
                <a:solidFill>
                  <a:srgbClr val="ECEFF1"/>
                </a:solidFill>
                <a:latin typeface="Consolas"/>
                <a:ea typeface="Consolas"/>
                <a:cs typeface="Consolas"/>
                <a:sym typeface="Consolas"/>
              </a:rPr>
              <a:t>IMG_SHAPE = (IMG_SIZE, IMG_SIZE, </a:t>
            </a:r>
            <a:r>
              <a:rPr lang="en" sz="1800">
                <a:solidFill>
                  <a:srgbClr val="FBC02D"/>
                </a:solidFill>
                <a:latin typeface="Consolas"/>
                <a:ea typeface="Consolas"/>
                <a:cs typeface="Consolas"/>
                <a:sym typeface="Consolas"/>
              </a:rPr>
              <a:t>3</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a:p>
            <a:pPr indent="0" lvl="0" marL="0" marR="381000" rtl="0" algn="l">
              <a:spcBef>
                <a:spcPts val="0"/>
              </a:spcBef>
              <a:spcAft>
                <a:spcPts val="0"/>
              </a:spcAft>
              <a:buNone/>
            </a:pPr>
            <a:r>
              <a:rPr lang="en" sz="1800">
                <a:solidFill>
                  <a:srgbClr val="F06292"/>
                </a:solidFill>
                <a:latin typeface="Consolas"/>
                <a:ea typeface="Consolas"/>
                <a:cs typeface="Consolas"/>
                <a:sym typeface="Consolas"/>
              </a:rPr>
              <a:t># Create the base model from the pre-trained MobileNet V2</a:t>
            </a:r>
            <a:endParaRPr sz="1800">
              <a:solidFill>
                <a:srgbClr val="F06292"/>
              </a:solidFill>
              <a:latin typeface="Consolas"/>
              <a:ea typeface="Consolas"/>
              <a:cs typeface="Consolas"/>
              <a:sym typeface="Consolas"/>
            </a:endParaRPr>
          </a:p>
          <a:p>
            <a:pPr indent="0" lvl="0" marL="0" marR="381000" rtl="0" algn="l">
              <a:spcBef>
                <a:spcPts val="0"/>
              </a:spcBef>
              <a:spcAft>
                <a:spcPts val="0"/>
              </a:spcAft>
              <a:buNone/>
            </a:pPr>
            <a:r>
              <a:rPr lang="en" sz="1800">
                <a:solidFill>
                  <a:srgbClr val="ECEFF1"/>
                </a:solidFill>
                <a:latin typeface="Consolas"/>
                <a:ea typeface="Consolas"/>
                <a:cs typeface="Consolas"/>
                <a:sym typeface="Consolas"/>
              </a:rPr>
              <a:t>base_model = tf.keras.applications.</a:t>
            </a:r>
            <a:r>
              <a:rPr lang="en" sz="1800">
                <a:solidFill>
                  <a:srgbClr val="CE93D8"/>
                </a:solidFill>
                <a:latin typeface="Consolas"/>
                <a:ea typeface="Consolas"/>
                <a:cs typeface="Consolas"/>
                <a:sym typeface="Consolas"/>
              </a:rPr>
              <a:t>MobileNetV2</a:t>
            </a:r>
            <a:r>
              <a:rPr lang="en" sz="1800">
                <a:solidFill>
                  <a:srgbClr val="ECEFF1"/>
                </a:solidFill>
                <a:latin typeface="Consolas"/>
                <a:ea typeface="Consolas"/>
                <a:cs typeface="Consolas"/>
                <a:sym typeface="Consolas"/>
              </a:rPr>
              <a:t>(input_shape=IMG_SHAPE,</a:t>
            </a:r>
            <a:endParaRPr sz="1800">
              <a:solidFill>
                <a:srgbClr val="ECEFF1"/>
              </a:solidFill>
              <a:latin typeface="Consolas"/>
              <a:ea typeface="Consolas"/>
              <a:cs typeface="Consolas"/>
              <a:sym typeface="Consolas"/>
            </a:endParaRPr>
          </a:p>
          <a:p>
            <a:pPr indent="0" lvl="0" marL="0" marR="381000" rtl="0" algn="l">
              <a:spcBef>
                <a:spcPts val="0"/>
              </a:spcBef>
              <a:spcAft>
                <a:spcPts val="0"/>
              </a:spcAft>
              <a:buNone/>
            </a:pPr>
            <a:r>
              <a:rPr lang="en" sz="1800">
                <a:solidFill>
                  <a:srgbClr val="ECEFF1"/>
                </a:solidFill>
                <a:latin typeface="Consolas"/>
                <a:ea typeface="Consolas"/>
                <a:cs typeface="Consolas"/>
                <a:sym typeface="Consolas"/>
              </a:rPr>
              <a:t>                                  include_top=</a:t>
            </a:r>
            <a:r>
              <a:rPr lang="en" sz="1800">
                <a:solidFill>
                  <a:srgbClr val="4DD0E1"/>
                </a:solidFill>
                <a:latin typeface="Consolas"/>
                <a:ea typeface="Consolas"/>
                <a:cs typeface="Consolas"/>
                <a:sym typeface="Consolas"/>
              </a:rPr>
              <a:t>False</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0" marR="381000" rtl="0" algn="l">
              <a:spcBef>
                <a:spcPts val="0"/>
              </a:spcBef>
              <a:spcAft>
                <a:spcPts val="0"/>
              </a:spcAft>
              <a:buNone/>
            </a:pPr>
            <a:r>
              <a:rPr lang="en" sz="1800">
                <a:solidFill>
                  <a:srgbClr val="ECEFF1"/>
                </a:solidFill>
                <a:latin typeface="Consolas"/>
                <a:ea typeface="Consolas"/>
                <a:cs typeface="Consolas"/>
                <a:sym typeface="Consolas"/>
              </a:rPr>
              <a:t>                                  weights=</a:t>
            </a:r>
            <a:r>
              <a:rPr lang="en" sz="1800">
                <a:solidFill>
                  <a:srgbClr val="9CCC65"/>
                </a:solidFill>
                <a:latin typeface="Consolas"/>
                <a:ea typeface="Consolas"/>
                <a:cs typeface="Consolas"/>
                <a:sym typeface="Consolas"/>
              </a:rPr>
              <a:t>'imagenet'</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4DD0E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p:txBody>
      </p:sp>
      <p:sp>
        <p:nvSpPr>
          <p:cNvPr id="361" name="Google Shape;361;p54"/>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Create the Base Model from the Pre-Trained Convnets</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pic>
        <p:nvPicPr>
          <p:cNvPr id="366" name="Google Shape;366;p55"/>
          <p:cNvPicPr preferRelativeResize="0"/>
          <p:nvPr/>
        </p:nvPicPr>
        <p:blipFill>
          <a:blip r:embed="rId3">
            <a:alphaModFix/>
          </a:blip>
          <a:stretch>
            <a:fillRect/>
          </a:stretch>
        </p:blipFill>
        <p:spPr>
          <a:xfrm>
            <a:off x="2102275" y="933442"/>
            <a:ext cx="4939450" cy="3820331"/>
          </a:xfrm>
          <a:prstGeom prst="rect">
            <a:avLst/>
          </a:prstGeom>
          <a:noFill/>
          <a:ln>
            <a:noFill/>
          </a:ln>
        </p:spPr>
      </p:pic>
      <p:sp>
        <p:nvSpPr>
          <p:cNvPr id="367" name="Google Shape;367;p55"/>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MobileNet V2</a:t>
            </a:r>
            <a:endParaRPr sz="2400">
              <a:solidFill>
                <a:srgbClr val="00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sp>
        <p:nvSpPr>
          <p:cNvPr id="372" name="Google Shape;372;p56"/>
          <p:cNvSpPr txBox="1"/>
          <p:nvPr/>
        </p:nvSpPr>
        <p:spPr>
          <a:xfrm>
            <a:off x="535025" y="1162650"/>
            <a:ext cx="7968900" cy="3093000"/>
          </a:xfrm>
          <a:prstGeom prst="rect">
            <a:avLst/>
          </a:prstGeom>
          <a:noFill/>
          <a:ln>
            <a:noFill/>
          </a:ln>
        </p:spPr>
        <p:txBody>
          <a:bodyPr anchorCtr="0" anchor="t" bIns="91425" lIns="91425" spcFirstLastPara="1" rIns="91425" wrap="square" tIns="91425">
            <a:noAutofit/>
          </a:bodyPr>
          <a:lstStyle/>
          <a:p>
            <a:pPr indent="0" lvl="0" marL="0" marR="381000" rtl="0" algn="l">
              <a:spcBef>
                <a:spcPts val="0"/>
              </a:spcBef>
              <a:spcAft>
                <a:spcPts val="0"/>
              </a:spcAft>
              <a:buNone/>
            </a:pPr>
            <a:r>
              <a:rPr lang="en" sz="1800">
                <a:solidFill>
                  <a:srgbClr val="ECEFF1"/>
                </a:solidFill>
                <a:latin typeface="Consolas"/>
                <a:ea typeface="Consolas"/>
                <a:cs typeface="Consolas"/>
                <a:sym typeface="Consolas"/>
              </a:rPr>
              <a:t>feature_batch = base_model(image_batch)</a:t>
            </a:r>
            <a:endParaRPr sz="1800">
              <a:solidFill>
                <a:srgbClr val="ECEFF1"/>
              </a:solidFill>
              <a:latin typeface="Consolas"/>
              <a:ea typeface="Consolas"/>
              <a:cs typeface="Consolas"/>
              <a:sym typeface="Consolas"/>
            </a:endParaRPr>
          </a:p>
          <a:p>
            <a:pPr indent="0" lvl="0" marL="0" marR="381000" rtl="0" algn="l">
              <a:lnSpc>
                <a:spcPct val="142857"/>
              </a:lnSpc>
              <a:spcBef>
                <a:spcPts val="0"/>
              </a:spcBef>
              <a:spcAft>
                <a:spcPts val="0"/>
              </a:spcAft>
              <a:buNone/>
            </a:pPr>
            <a:r>
              <a:rPr lang="en" sz="1800">
                <a:solidFill>
                  <a:srgbClr val="4DD0E1"/>
                </a:solidFill>
                <a:latin typeface="Consolas"/>
                <a:ea typeface="Consolas"/>
                <a:cs typeface="Consolas"/>
                <a:sym typeface="Consolas"/>
              </a:rPr>
              <a:t>print</a:t>
            </a:r>
            <a:r>
              <a:rPr lang="en" sz="1800">
                <a:solidFill>
                  <a:srgbClr val="ECEFF1"/>
                </a:solidFill>
                <a:latin typeface="Consolas"/>
                <a:ea typeface="Consolas"/>
                <a:cs typeface="Consolas"/>
                <a:sym typeface="Consolas"/>
              </a:rPr>
              <a:t>(feature_batch.shape)</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p:txBody>
      </p:sp>
      <p:sp>
        <p:nvSpPr>
          <p:cNvPr id="373" name="Google Shape;373;p56"/>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Feature Extraction</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sp>
        <p:nvSpPr>
          <p:cNvPr id="378" name="Google Shape;378;p57"/>
          <p:cNvSpPr/>
          <p:nvPr/>
        </p:nvSpPr>
        <p:spPr>
          <a:xfrm>
            <a:off x="9775" y="2841425"/>
            <a:ext cx="9144000" cy="2302200"/>
          </a:xfrm>
          <a:prstGeom prst="rect">
            <a:avLst/>
          </a:prstGeom>
          <a:solidFill>
            <a:srgbClr val="414E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7"/>
          <p:cNvSpPr txBox="1"/>
          <p:nvPr/>
        </p:nvSpPr>
        <p:spPr>
          <a:xfrm>
            <a:off x="535025" y="1162650"/>
            <a:ext cx="7968900" cy="3093000"/>
          </a:xfrm>
          <a:prstGeom prst="rect">
            <a:avLst/>
          </a:prstGeom>
          <a:noFill/>
          <a:ln>
            <a:noFill/>
          </a:ln>
        </p:spPr>
        <p:txBody>
          <a:bodyPr anchorCtr="0" anchor="t" bIns="91425" lIns="91425" spcFirstLastPara="1" rIns="91425" wrap="square" tIns="91425">
            <a:noAutofit/>
          </a:bodyPr>
          <a:lstStyle/>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base_model.trainable = False</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F06292"/>
                </a:solidFill>
                <a:latin typeface="Consolas"/>
                <a:ea typeface="Consolas"/>
                <a:cs typeface="Consolas"/>
                <a:sym typeface="Consolas"/>
              </a:rPr>
              <a:t># Let's take a look at the base model architecture</a:t>
            </a:r>
            <a:endParaRPr sz="1800">
              <a:solidFill>
                <a:srgbClr val="F06292"/>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base_model.summary()</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F06292"/>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4DD0E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p:txBody>
      </p:sp>
      <p:sp>
        <p:nvSpPr>
          <p:cNvPr id="380" name="Google Shape;380;p57"/>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Freeze the Convolutional Base</a:t>
            </a:r>
            <a:endParaRPr b="1" sz="2000">
              <a:solidFill>
                <a:srgbClr val="FFFFFF"/>
              </a:solidFill>
              <a:latin typeface="Google Sans"/>
              <a:ea typeface="Google Sans"/>
              <a:cs typeface="Google Sans"/>
              <a:sym typeface="Google Sans"/>
            </a:endParaRPr>
          </a:p>
        </p:txBody>
      </p:sp>
      <p:pic>
        <p:nvPicPr>
          <p:cNvPr id="381" name="Google Shape;381;p57"/>
          <p:cNvPicPr preferRelativeResize="0"/>
          <p:nvPr/>
        </p:nvPicPr>
        <p:blipFill>
          <a:blip r:embed="rId3">
            <a:alphaModFix/>
          </a:blip>
          <a:stretch>
            <a:fillRect/>
          </a:stretch>
        </p:blipFill>
        <p:spPr>
          <a:xfrm>
            <a:off x="1332246" y="2975362"/>
            <a:ext cx="6479524" cy="20116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58"/>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Add a Classification Head</a:t>
            </a:r>
            <a:endParaRPr b="1" sz="2000">
              <a:solidFill>
                <a:srgbClr val="FFFFFF"/>
              </a:solidFill>
              <a:latin typeface="Google Sans"/>
              <a:ea typeface="Google Sans"/>
              <a:cs typeface="Google Sans"/>
              <a:sym typeface="Google Sans"/>
            </a:endParaRPr>
          </a:p>
        </p:txBody>
      </p:sp>
      <p:sp>
        <p:nvSpPr>
          <p:cNvPr id="387" name="Google Shape;387;p58"/>
          <p:cNvSpPr txBox="1"/>
          <p:nvPr/>
        </p:nvSpPr>
        <p:spPr>
          <a:xfrm>
            <a:off x="0" y="1151225"/>
            <a:ext cx="9489000" cy="30930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15000"/>
              </a:lnSpc>
              <a:spcBef>
                <a:spcPts val="0"/>
              </a:spcBef>
              <a:spcAft>
                <a:spcPts val="0"/>
              </a:spcAft>
              <a:buClr>
                <a:schemeClr val="dk1"/>
              </a:buClr>
              <a:buSzPts val="1100"/>
              <a:buFont typeface="Arial"/>
              <a:buNone/>
            </a:pPr>
            <a:r>
              <a:rPr lang="en" sz="1800">
                <a:solidFill>
                  <a:srgbClr val="ECEFF1"/>
                </a:solidFill>
                <a:latin typeface="Consolas"/>
                <a:ea typeface="Consolas"/>
                <a:cs typeface="Consolas"/>
                <a:sym typeface="Consolas"/>
              </a:rPr>
              <a:t>global_average_layer = tf.keras.layers.</a:t>
            </a:r>
            <a:r>
              <a:rPr lang="en" sz="1800">
                <a:solidFill>
                  <a:srgbClr val="CE93D8"/>
                </a:solidFill>
                <a:latin typeface="Consolas"/>
                <a:ea typeface="Consolas"/>
                <a:cs typeface="Consolas"/>
                <a:sym typeface="Consolas"/>
              </a:rPr>
              <a:t>GlobalAveragePooling2D</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feature_batch_average = global_average_layer(feature_batch)</a:t>
            </a:r>
            <a:endParaRPr sz="1800">
              <a:solidFill>
                <a:srgbClr val="ECEFF1"/>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4DD0E1"/>
                </a:solidFill>
                <a:latin typeface="Consolas"/>
                <a:ea typeface="Consolas"/>
                <a:cs typeface="Consolas"/>
                <a:sym typeface="Consolas"/>
              </a:rPr>
              <a:t>print</a:t>
            </a:r>
            <a:r>
              <a:rPr lang="en" sz="1800">
                <a:solidFill>
                  <a:srgbClr val="ECEFF1"/>
                </a:solidFill>
                <a:latin typeface="Consolas"/>
                <a:ea typeface="Consolas"/>
                <a:cs typeface="Consolas"/>
                <a:sym typeface="Consolas"/>
              </a:rPr>
              <a:t>(feature_batch_average.shape)a</a:t>
            </a:r>
            <a:endParaRPr sz="1800">
              <a:solidFill>
                <a:srgbClr val="ECEFF1"/>
              </a:solidFill>
              <a:latin typeface="Consolas"/>
              <a:ea typeface="Consolas"/>
              <a:cs typeface="Consolas"/>
              <a:sym typeface="Consola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Google Shape;392;p59"/>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Add a Classification Head</a:t>
            </a:r>
            <a:endParaRPr b="1" sz="2000">
              <a:solidFill>
                <a:srgbClr val="FFFFFF"/>
              </a:solidFill>
              <a:latin typeface="Google Sans"/>
              <a:ea typeface="Google Sans"/>
              <a:cs typeface="Google Sans"/>
              <a:sym typeface="Google Sans"/>
            </a:endParaRPr>
          </a:p>
        </p:txBody>
      </p:sp>
      <p:sp>
        <p:nvSpPr>
          <p:cNvPr id="393" name="Google Shape;393;p59"/>
          <p:cNvSpPr txBox="1"/>
          <p:nvPr/>
        </p:nvSpPr>
        <p:spPr>
          <a:xfrm>
            <a:off x="0" y="1151225"/>
            <a:ext cx="8335800" cy="30930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prediction_layer = keras.layers.Dense(1)</a:t>
            </a:r>
            <a:endParaRPr sz="1800">
              <a:solidFill>
                <a:srgbClr val="ECEFF1"/>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ECEFF1"/>
                </a:solidFill>
                <a:latin typeface="Consolas"/>
                <a:ea typeface="Consolas"/>
                <a:cs typeface="Consolas"/>
                <a:sym typeface="Consolas"/>
              </a:rPr>
              <a:t>prediction_batch = prediction_layer(feature_batch_average)</a:t>
            </a:r>
            <a:endParaRPr sz="1800">
              <a:solidFill>
                <a:srgbClr val="ECEFF1"/>
              </a:solidFill>
              <a:latin typeface="Consolas"/>
              <a:ea typeface="Consolas"/>
              <a:cs typeface="Consolas"/>
              <a:sym typeface="Consolas"/>
            </a:endParaRPr>
          </a:p>
          <a:p>
            <a:pPr indent="0" lvl="0" marL="381000" marR="381000" rtl="0" algn="l">
              <a:lnSpc>
                <a:spcPct val="115000"/>
              </a:lnSpc>
              <a:spcBef>
                <a:spcPts val="0"/>
              </a:spcBef>
              <a:spcAft>
                <a:spcPts val="0"/>
              </a:spcAft>
              <a:buNone/>
            </a:pPr>
            <a:r>
              <a:rPr lang="en" sz="1800">
                <a:solidFill>
                  <a:srgbClr val="4DD0E1"/>
                </a:solidFill>
                <a:latin typeface="Consolas"/>
                <a:ea typeface="Consolas"/>
                <a:cs typeface="Consolas"/>
                <a:sym typeface="Consolas"/>
              </a:rPr>
              <a:t>print</a:t>
            </a:r>
            <a:r>
              <a:rPr lang="en" sz="1800">
                <a:solidFill>
                  <a:srgbClr val="ECEFF1"/>
                </a:solidFill>
                <a:latin typeface="Consolas"/>
                <a:ea typeface="Consolas"/>
                <a:cs typeface="Consolas"/>
                <a:sym typeface="Consolas"/>
              </a:rPr>
              <a:t>(prediction_batch.shape)</a:t>
            </a:r>
            <a:endParaRPr sz="1800">
              <a:solidFill>
                <a:srgbClr val="ECEFF1"/>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Google Shape;398;p60"/>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Stack the Feature Extractor</a:t>
            </a:r>
            <a:endParaRPr b="1" sz="2000">
              <a:solidFill>
                <a:srgbClr val="FFFFFF"/>
              </a:solidFill>
              <a:latin typeface="Google Sans"/>
              <a:ea typeface="Google Sans"/>
              <a:cs typeface="Google Sans"/>
              <a:sym typeface="Google Sans"/>
            </a:endParaRPr>
          </a:p>
        </p:txBody>
      </p:sp>
      <p:sp>
        <p:nvSpPr>
          <p:cNvPr id="399" name="Google Shape;399;p60"/>
          <p:cNvSpPr txBox="1"/>
          <p:nvPr/>
        </p:nvSpPr>
        <p:spPr>
          <a:xfrm>
            <a:off x="0" y="1151225"/>
            <a:ext cx="9489000" cy="3093000"/>
          </a:xfrm>
          <a:prstGeom prst="rect">
            <a:avLst/>
          </a:prstGeom>
          <a:noFill/>
          <a:ln>
            <a:noFill/>
          </a:ln>
        </p:spPr>
        <p:txBody>
          <a:bodyPr anchorCtr="0" anchor="t" bIns="91425" lIns="91425" spcFirstLastPara="1" rIns="91425" wrap="square" tIns="91425">
            <a:noAutofit/>
          </a:bodyPr>
          <a:lstStyle/>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model = tf.keras.</a:t>
            </a:r>
            <a:r>
              <a:rPr lang="en" sz="1800">
                <a:solidFill>
                  <a:srgbClr val="CE93D8"/>
                </a:solidFill>
                <a:latin typeface="Consolas"/>
                <a:ea typeface="Consolas"/>
                <a:cs typeface="Consolas"/>
                <a:sym typeface="Consolas"/>
              </a:rPr>
              <a:t>Sequential</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base_model,</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global_average_layer,</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prediction_layer</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sp>
        <p:nvSpPr>
          <p:cNvPr id="404" name="Google Shape;404;p61"/>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Compile the Model</a:t>
            </a:r>
            <a:endParaRPr b="1" sz="2000">
              <a:solidFill>
                <a:srgbClr val="FFFFFF"/>
              </a:solidFill>
              <a:latin typeface="Google Sans"/>
              <a:ea typeface="Google Sans"/>
              <a:cs typeface="Google Sans"/>
              <a:sym typeface="Google Sans"/>
            </a:endParaRPr>
          </a:p>
        </p:txBody>
      </p:sp>
      <p:sp>
        <p:nvSpPr>
          <p:cNvPr id="405" name="Google Shape;405;p61"/>
          <p:cNvSpPr txBox="1"/>
          <p:nvPr/>
        </p:nvSpPr>
        <p:spPr>
          <a:xfrm>
            <a:off x="0" y="1151225"/>
            <a:ext cx="9489000" cy="3093000"/>
          </a:xfrm>
          <a:prstGeom prst="rect">
            <a:avLst/>
          </a:prstGeom>
          <a:noFill/>
          <a:ln>
            <a:noFill/>
          </a:ln>
        </p:spPr>
        <p:txBody>
          <a:bodyPr anchorCtr="0" anchor="t" bIns="91425" lIns="91425" spcFirstLastPara="1" rIns="91425" wrap="square" tIns="91425">
            <a:noAutofit/>
          </a:bodyPr>
          <a:lstStyle/>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base_learning_rate = </a:t>
            </a:r>
            <a:r>
              <a:rPr lang="en" sz="1800">
                <a:solidFill>
                  <a:srgbClr val="FBC02D"/>
                </a:solidFill>
                <a:latin typeface="Consolas"/>
                <a:ea typeface="Consolas"/>
                <a:cs typeface="Consolas"/>
                <a:sym typeface="Consolas"/>
              </a:rPr>
              <a:t>0.0001</a:t>
            </a:r>
            <a:endParaRPr sz="1800">
              <a:solidFill>
                <a:srgbClr val="FBC02D"/>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model.compile(optimizer=tf.keras.optimizers</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a:t>
            </a:r>
            <a:r>
              <a:rPr lang="en" sz="1800">
                <a:solidFill>
                  <a:srgbClr val="CE93D8"/>
                </a:solidFill>
                <a:latin typeface="Consolas"/>
                <a:ea typeface="Consolas"/>
                <a:cs typeface="Consolas"/>
                <a:sym typeface="Consolas"/>
              </a:rPr>
              <a:t>RMSprop</a:t>
            </a:r>
            <a:r>
              <a:rPr lang="en" sz="1800">
                <a:solidFill>
                  <a:srgbClr val="ECEFF1"/>
                </a:solidFill>
                <a:latin typeface="Consolas"/>
                <a:ea typeface="Consolas"/>
                <a:cs typeface="Consolas"/>
                <a:sym typeface="Consolas"/>
              </a:rPr>
              <a:t>(lr=base_learning_rate),  </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loss=</a:t>
            </a:r>
            <a:r>
              <a:rPr lang="en" sz="1800">
                <a:solidFill>
                  <a:srgbClr val="9CCC65"/>
                </a:solidFill>
                <a:latin typeface="Consolas"/>
                <a:ea typeface="Consolas"/>
                <a:cs typeface="Consolas"/>
                <a:sym typeface="Consolas"/>
              </a:rPr>
              <a:t>'binary_crossentropy'</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metrics=[</a:t>
            </a:r>
            <a:r>
              <a:rPr lang="en" sz="1800">
                <a:solidFill>
                  <a:srgbClr val="9CCC65"/>
                </a:solidFill>
                <a:latin typeface="Consolas"/>
                <a:ea typeface="Consolas"/>
                <a:cs typeface="Consolas"/>
                <a:sym typeface="Consolas"/>
              </a:rPr>
              <a:t>'accuracy'</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model.summary()</a:t>
            </a:r>
            <a:endParaRPr sz="1800">
              <a:solidFill>
                <a:srgbClr val="ECEFF1"/>
              </a:solidFill>
              <a:latin typeface="Consolas"/>
              <a:ea typeface="Consolas"/>
              <a:cs typeface="Consolas"/>
              <a:sym typeface="Consola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14E65"/>
        </a:solidFill>
      </p:bgPr>
    </p:bg>
    <p:spTree>
      <p:nvGrpSpPr>
        <p:cNvPr id="409" name="Shape 409"/>
        <p:cNvGrpSpPr/>
        <p:nvPr/>
      </p:nvGrpSpPr>
      <p:grpSpPr>
        <a:xfrm>
          <a:off x="0" y="0"/>
          <a:ext cx="0" cy="0"/>
          <a:chOff x="0" y="0"/>
          <a:chExt cx="0" cy="0"/>
        </a:xfrm>
      </p:grpSpPr>
      <p:sp>
        <p:nvSpPr>
          <p:cNvPr id="410" name="Google Shape;410;p62"/>
          <p:cNvSpPr txBox="1"/>
          <p:nvPr>
            <p:ph type="title"/>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Result</a:t>
            </a:r>
            <a:endParaRPr b="1" sz="2000">
              <a:solidFill>
                <a:srgbClr val="FFFFFF"/>
              </a:solidFill>
              <a:latin typeface="Google Sans"/>
              <a:ea typeface="Google Sans"/>
              <a:cs typeface="Google Sans"/>
              <a:sym typeface="Google Sans"/>
            </a:endParaRPr>
          </a:p>
        </p:txBody>
      </p:sp>
      <p:pic>
        <p:nvPicPr>
          <p:cNvPr id="411" name="Google Shape;411;p62"/>
          <p:cNvPicPr preferRelativeResize="0"/>
          <p:nvPr/>
        </p:nvPicPr>
        <p:blipFill rotWithShape="1">
          <a:blip r:embed="rId3">
            <a:alphaModFix/>
          </a:blip>
          <a:srcRect b="0" l="0" r="7918" t="0"/>
          <a:stretch/>
        </p:blipFill>
        <p:spPr>
          <a:xfrm>
            <a:off x="817500" y="1010675"/>
            <a:ext cx="7518376" cy="380847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36"/>
          <p:cNvSpPr txBox="1"/>
          <p:nvPr>
            <p:ph idx="1" type="subTitle"/>
          </p:nvPr>
        </p:nvSpPr>
        <p:spPr>
          <a:xfrm>
            <a:off x="3558953" y="835800"/>
            <a:ext cx="4727100" cy="3563100"/>
          </a:xfrm>
          <a:prstGeom prst="rect">
            <a:avLst/>
          </a:prstGeom>
        </p:spPr>
        <p:txBody>
          <a:bodyPr anchorCtr="0" anchor="t" bIns="22850" lIns="22850" spcFirstLastPara="1" rIns="22850" wrap="square" tIns="22850">
            <a:noAutofit/>
          </a:bodyPr>
          <a:lstStyle/>
          <a:p>
            <a:pPr indent="0" lvl="0" marL="0" rtl="0" algn="ctr">
              <a:spcBef>
                <a:spcPts val="0"/>
              </a:spcBef>
              <a:spcAft>
                <a:spcPts val="0"/>
              </a:spcAft>
              <a:buNone/>
            </a:pPr>
            <a:r>
              <a:rPr lang="en" sz="2000">
                <a:solidFill>
                  <a:srgbClr val="000000"/>
                </a:solidFill>
                <a:latin typeface="Google Sans Medium"/>
                <a:ea typeface="Google Sans Medium"/>
                <a:cs typeface="Google Sans Medium"/>
                <a:sym typeface="Google Sans Medium"/>
              </a:rPr>
              <a:t>TensorFlow is a free and open-source software library for dataflow and differentiable programming </a:t>
            </a:r>
            <a:endParaRPr sz="2000">
              <a:solidFill>
                <a:srgbClr val="000000"/>
              </a:solidFill>
              <a:latin typeface="Google Sans Medium"/>
              <a:ea typeface="Google Sans Medium"/>
              <a:cs typeface="Google Sans Medium"/>
              <a:sym typeface="Google Sans Medium"/>
            </a:endParaRPr>
          </a:p>
          <a:p>
            <a:pPr indent="0" lvl="0" marL="0" rtl="0" algn="ctr">
              <a:spcBef>
                <a:spcPts val="0"/>
              </a:spcBef>
              <a:spcAft>
                <a:spcPts val="0"/>
              </a:spcAft>
              <a:buNone/>
            </a:pPr>
            <a:r>
              <a:t/>
            </a:r>
            <a:endParaRPr sz="2000">
              <a:solidFill>
                <a:srgbClr val="000000"/>
              </a:solidFill>
              <a:latin typeface="Google Sans Medium"/>
              <a:ea typeface="Google Sans Medium"/>
              <a:cs typeface="Google Sans Medium"/>
              <a:sym typeface="Google Sans Medium"/>
            </a:endParaRPr>
          </a:p>
          <a:p>
            <a:pPr indent="0" lvl="0" marL="0" rtl="0" algn="ctr">
              <a:spcBef>
                <a:spcPts val="0"/>
              </a:spcBef>
              <a:spcAft>
                <a:spcPts val="0"/>
              </a:spcAft>
              <a:buNone/>
            </a:pPr>
            <a:r>
              <a:t/>
            </a:r>
            <a:endParaRPr sz="2000">
              <a:solidFill>
                <a:srgbClr val="000000"/>
              </a:solidFill>
              <a:latin typeface="Google Sans Medium"/>
              <a:ea typeface="Google Sans Medium"/>
              <a:cs typeface="Google Sans Medium"/>
              <a:sym typeface="Google Sans Medium"/>
            </a:endParaRPr>
          </a:p>
          <a:p>
            <a:pPr indent="0" lvl="0" marL="0" rtl="0" algn="ctr">
              <a:spcBef>
                <a:spcPts val="0"/>
              </a:spcBef>
              <a:spcAft>
                <a:spcPts val="0"/>
              </a:spcAft>
              <a:buNone/>
            </a:pPr>
            <a:r>
              <a:rPr lang="en" sz="2000">
                <a:solidFill>
                  <a:srgbClr val="000000"/>
                </a:solidFill>
                <a:latin typeface="Google Sans Medium"/>
                <a:ea typeface="Google Sans Medium"/>
                <a:cs typeface="Google Sans Medium"/>
                <a:sym typeface="Google Sans Medium"/>
              </a:rPr>
              <a:t>It is a symbolic math library, and can be  used for machine learning applications such as neural networks.</a:t>
            </a:r>
            <a:endParaRPr sz="2000">
              <a:solidFill>
                <a:srgbClr val="000000"/>
              </a:solidFill>
              <a:latin typeface="Google Sans Medium"/>
              <a:ea typeface="Google Sans Medium"/>
              <a:cs typeface="Google Sans Medium"/>
              <a:sym typeface="Google Sans Medium"/>
            </a:endParaRPr>
          </a:p>
        </p:txBody>
      </p:sp>
      <p:pic>
        <p:nvPicPr>
          <p:cNvPr id="172" name="Google Shape;172;p36"/>
          <p:cNvPicPr preferRelativeResize="0"/>
          <p:nvPr/>
        </p:nvPicPr>
        <p:blipFill>
          <a:blip r:embed="rId3">
            <a:alphaModFix/>
          </a:blip>
          <a:stretch>
            <a:fillRect/>
          </a:stretch>
        </p:blipFill>
        <p:spPr>
          <a:xfrm>
            <a:off x="271620" y="438150"/>
            <a:ext cx="2400300" cy="42672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Google Shape;416;p63"/>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Compile the Model</a:t>
            </a:r>
            <a:endParaRPr b="1" sz="2000">
              <a:solidFill>
                <a:srgbClr val="FFFFFF"/>
              </a:solidFill>
              <a:latin typeface="Google Sans"/>
              <a:ea typeface="Google Sans"/>
              <a:cs typeface="Google Sans"/>
              <a:sym typeface="Google Sans"/>
            </a:endParaRPr>
          </a:p>
        </p:txBody>
      </p:sp>
      <p:sp>
        <p:nvSpPr>
          <p:cNvPr id="417" name="Google Shape;417;p63"/>
          <p:cNvSpPr txBox="1"/>
          <p:nvPr/>
        </p:nvSpPr>
        <p:spPr>
          <a:xfrm>
            <a:off x="0" y="1151225"/>
            <a:ext cx="9489000" cy="30930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len(model.trainable_variables)</a:t>
            </a:r>
            <a:endParaRPr sz="1800">
              <a:solidFill>
                <a:srgbClr val="ECEFF1"/>
              </a:solidFill>
              <a:latin typeface="Consolas"/>
              <a:ea typeface="Consolas"/>
              <a:cs typeface="Consolas"/>
              <a:sym typeface="Consola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p64"/>
          <p:cNvSpPr txBox="1"/>
          <p:nvPr/>
        </p:nvSpPr>
        <p:spPr>
          <a:xfrm>
            <a:off x="0" y="835675"/>
            <a:ext cx="9144000" cy="4307700"/>
          </a:xfrm>
          <a:prstGeom prst="rect">
            <a:avLst/>
          </a:prstGeom>
          <a:noFill/>
          <a:ln>
            <a:noFill/>
          </a:ln>
        </p:spPr>
        <p:txBody>
          <a:bodyPr anchorCtr="0" anchor="t" bIns="91425" lIns="91425" spcFirstLastPara="1" rIns="91425" wrap="square" tIns="91425">
            <a:noAutofit/>
          </a:bodyPr>
          <a:lstStyle/>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num_train, num_val, num_test = (</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metadata.splits[</a:t>
            </a:r>
            <a:r>
              <a:rPr lang="en" sz="1800">
                <a:solidFill>
                  <a:srgbClr val="9CCC65"/>
                </a:solidFill>
                <a:latin typeface="Consolas"/>
                <a:ea typeface="Consolas"/>
                <a:cs typeface="Consolas"/>
                <a:sym typeface="Consolas"/>
              </a:rPr>
              <a:t>'train'</a:t>
            </a:r>
            <a:r>
              <a:rPr lang="en" sz="1800">
                <a:solidFill>
                  <a:srgbClr val="ECEFF1"/>
                </a:solidFill>
                <a:latin typeface="Consolas"/>
                <a:ea typeface="Consolas"/>
                <a:cs typeface="Consolas"/>
                <a:sym typeface="Consolas"/>
              </a:rPr>
              <a:t>].num_examples*weight / </a:t>
            </a:r>
            <a:r>
              <a:rPr lang="en" sz="1800">
                <a:solidFill>
                  <a:srgbClr val="FBC02D"/>
                </a:solidFill>
                <a:latin typeface="Consolas"/>
                <a:ea typeface="Consolas"/>
                <a:cs typeface="Consolas"/>
                <a:sym typeface="Consolas"/>
              </a:rPr>
              <a:t>10</a:t>
            </a:r>
            <a:endParaRPr sz="1800">
              <a:solidFill>
                <a:srgbClr val="FBC02D"/>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a:t>
            </a:r>
            <a:r>
              <a:rPr lang="en" sz="1800">
                <a:solidFill>
                  <a:srgbClr val="4DD0E1"/>
                </a:solidFill>
                <a:latin typeface="Consolas"/>
                <a:ea typeface="Consolas"/>
                <a:cs typeface="Consolas"/>
                <a:sym typeface="Consolas"/>
              </a:rPr>
              <a:t>for</a:t>
            </a:r>
            <a:r>
              <a:rPr lang="en" sz="1800">
                <a:solidFill>
                  <a:srgbClr val="ECEFF1"/>
                </a:solidFill>
                <a:latin typeface="Consolas"/>
                <a:ea typeface="Consolas"/>
                <a:cs typeface="Consolas"/>
                <a:sym typeface="Consolas"/>
              </a:rPr>
              <a:t> weight </a:t>
            </a:r>
            <a:r>
              <a:rPr lang="en" sz="1800">
                <a:solidFill>
                  <a:srgbClr val="4DD0E1"/>
                </a:solidFill>
                <a:latin typeface="Consolas"/>
                <a:ea typeface="Consolas"/>
                <a:cs typeface="Consolas"/>
                <a:sym typeface="Consolas"/>
              </a:rPr>
              <a:t>in</a:t>
            </a:r>
            <a:r>
              <a:rPr lang="en" sz="1800">
                <a:solidFill>
                  <a:srgbClr val="ECEFF1"/>
                </a:solidFill>
                <a:latin typeface="Consolas"/>
                <a:ea typeface="Consolas"/>
                <a:cs typeface="Consolas"/>
                <a:sym typeface="Consolas"/>
              </a:rPr>
              <a:t> SPLIT_WEIGHTS</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initial_epochs = </a:t>
            </a:r>
            <a:r>
              <a:rPr lang="en" sz="1800">
                <a:solidFill>
                  <a:srgbClr val="FBC02D"/>
                </a:solidFill>
                <a:latin typeface="Consolas"/>
                <a:ea typeface="Consolas"/>
                <a:cs typeface="Consolas"/>
                <a:sym typeface="Consolas"/>
              </a:rPr>
              <a:t>10</a:t>
            </a:r>
            <a:endParaRPr sz="1800">
              <a:solidFill>
                <a:srgbClr val="FBC02D"/>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steps_per_epoch = round(num_train) </a:t>
            </a:r>
            <a:r>
              <a:rPr lang="en" sz="1800">
                <a:solidFill>
                  <a:srgbClr val="F06292"/>
                </a:solidFill>
                <a:latin typeface="Consolas"/>
                <a:ea typeface="Consolas"/>
                <a:cs typeface="Consolas"/>
                <a:sym typeface="Consolas"/>
              </a:rPr>
              <a:t>//BATCH_SIZE</a:t>
            </a:r>
            <a:endParaRPr sz="1800">
              <a:solidFill>
                <a:srgbClr val="F06292"/>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validation_steps = </a:t>
            </a:r>
            <a:r>
              <a:rPr lang="en" sz="1800">
                <a:solidFill>
                  <a:srgbClr val="FBC02D"/>
                </a:solidFill>
                <a:latin typeface="Consolas"/>
                <a:ea typeface="Consolas"/>
                <a:cs typeface="Consolas"/>
                <a:sym typeface="Consolas"/>
              </a:rPr>
              <a:t>20</a:t>
            </a:r>
            <a:endParaRPr sz="1800">
              <a:solidFill>
                <a:srgbClr val="FBC02D"/>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loss0, accuracy0 = model.evaluate(validation_batches,</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                                  steps = validation_steps)</a:t>
            </a:r>
            <a:endParaRPr sz="1800">
              <a:solidFill>
                <a:srgbClr val="ECEFF1"/>
              </a:solidFill>
              <a:latin typeface="Consolas"/>
              <a:ea typeface="Consolas"/>
              <a:cs typeface="Consolas"/>
              <a:sym typeface="Consolas"/>
            </a:endParaRPr>
          </a:p>
        </p:txBody>
      </p:sp>
      <p:sp>
        <p:nvSpPr>
          <p:cNvPr id="423" name="Google Shape;423;p64"/>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Train the Model</a:t>
            </a:r>
            <a:endParaRPr b="1" sz="2000">
              <a:solidFill>
                <a:srgbClr val="FFFFFF"/>
              </a:solidFill>
              <a:latin typeface="Google Sans"/>
              <a:ea typeface="Google Sans"/>
              <a:cs typeface="Google Sans"/>
              <a:sym typeface="Google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7" name="Shape 427"/>
        <p:cNvGrpSpPr/>
        <p:nvPr/>
      </p:nvGrpSpPr>
      <p:grpSpPr>
        <a:xfrm>
          <a:off x="0" y="0"/>
          <a:ext cx="0" cy="0"/>
          <a:chOff x="0" y="0"/>
          <a:chExt cx="0" cy="0"/>
        </a:xfrm>
      </p:grpSpPr>
      <p:pic>
        <p:nvPicPr>
          <p:cNvPr id="428" name="Google Shape;428;p65"/>
          <p:cNvPicPr preferRelativeResize="0"/>
          <p:nvPr/>
        </p:nvPicPr>
        <p:blipFill>
          <a:blip r:embed="rId3">
            <a:alphaModFix/>
          </a:blip>
          <a:stretch>
            <a:fillRect/>
          </a:stretch>
        </p:blipFill>
        <p:spPr>
          <a:xfrm>
            <a:off x="2157413" y="139000"/>
            <a:ext cx="4829175" cy="47244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sp>
        <p:nvSpPr>
          <p:cNvPr id="433" name="Google Shape;433;p66"/>
          <p:cNvSpPr txBox="1"/>
          <p:nvPr>
            <p:ph type="title"/>
          </p:nvPr>
        </p:nvSpPr>
        <p:spPr>
          <a:xfrm>
            <a:off x="1049225" y="1909300"/>
            <a:ext cx="7007700" cy="98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Fine Tuning</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7" name="Shape 437"/>
        <p:cNvGrpSpPr/>
        <p:nvPr/>
      </p:nvGrpSpPr>
      <p:grpSpPr>
        <a:xfrm>
          <a:off x="0" y="0"/>
          <a:ext cx="0" cy="0"/>
          <a:chOff x="0" y="0"/>
          <a:chExt cx="0" cy="0"/>
        </a:xfrm>
      </p:grpSpPr>
      <p:sp>
        <p:nvSpPr>
          <p:cNvPr id="438" name="Google Shape;438;p67"/>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Unfreeze</a:t>
            </a:r>
            <a:r>
              <a:rPr b="1" lang="en" sz="2000">
                <a:solidFill>
                  <a:srgbClr val="FFFFFF"/>
                </a:solidFill>
                <a:latin typeface="Google Sans"/>
                <a:ea typeface="Google Sans"/>
                <a:cs typeface="Google Sans"/>
                <a:sym typeface="Google Sans"/>
              </a:rPr>
              <a:t> the Top Layers of the Model</a:t>
            </a:r>
            <a:endParaRPr b="1" sz="2000">
              <a:solidFill>
                <a:srgbClr val="FFFFFF"/>
              </a:solidFill>
              <a:latin typeface="Google Sans"/>
              <a:ea typeface="Google Sans"/>
              <a:cs typeface="Google Sans"/>
              <a:sym typeface="Google Sans"/>
            </a:endParaRPr>
          </a:p>
        </p:txBody>
      </p:sp>
      <p:sp>
        <p:nvSpPr>
          <p:cNvPr id="439" name="Google Shape;439;p67"/>
          <p:cNvSpPr txBox="1"/>
          <p:nvPr/>
        </p:nvSpPr>
        <p:spPr>
          <a:xfrm>
            <a:off x="0" y="835675"/>
            <a:ext cx="9144000" cy="4307700"/>
          </a:xfrm>
          <a:prstGeom prst="rect">
            <a:avLst/>
          </a:prstGeom>
          <a:noFill/>
          <a:ln>
            <a:noFill/>
          </a:ln>
        </p:spPr>
        <p:txBody>
          <a:bodyPr anchorCtr="0" anchor="t" bIns="91425" lIns="91425" spcFirstLastPara="1" rIns="91425" wrap="square" tIns="91425">
            <a:noAutofit/>
          </a:bodyPr>
          <a:lstStyle/>
          <a:p>
            <a:pPr indent="0" lvl="0" marL="381000" marR="381000" rtl="0" algn="l">
              <a:lnSpc>
                <a:spcPct val="142857"/>
              </a:lnSpc>
              <a:spcBef>
                <a:spcPts val="0"/>
              </a:spcBef>
              <a:spcAft>
                <a:spcPts val="0"/>
              </a:spcAft>
              <a:buNone/>
            </a:pPr>
            <a:r>
              <a:rPr lang="en" sz="1600">
                <a:solidFill>
                  <a:srgbClr val="ECEFF1"/>
                </a:solidFill>
                <a:latin typeface="Consolas"/>
                <a:ea typeface="Consolas"/>
                <a:cs typeface="Consolas"/>
                <a:sym typeface="Consolas"/>
              </a:rPr>
              <a:t>base_model.trainable = True</a:t>
            </a:r>
            <a:endParaRPr sz="16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6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600">
                <a:solidFill>
                  <a:srgbClr val="F06292"/>
                </a:solidFill>
                <a:latin typeface="Consolas"/>
                <a:ea typeface="Consolas"/>
                <a:cs typeface="Consolas"/>
                <a:sym typeface="Consolas"/>
              </a:rPr>
              <a:t># Let's take a look to see how many layers are in the base model</a:t>
            </a:r>
            <a:endParaRPr sz="1600">
              <a:solidFill>
                <a:srgbClr val="F06292"/>
              </a:solidFill>
              <a:latin typeface="Consolas"/>
              <a:ea typeface="Consolas"/>
              <a:cs typeface="Consolas"/>
              <a:sym typeface="Consolas"/>
            </a:endParaRPr>
          </a:p>
          <a:p>
            <a:pPr indent="0" lvl="0" marL="381000" marR="381000" rtl="0" algn="l">
              <a:spcBef>
                <a:spcPts val="0"/>
              </a:spcBef>
              <a:spcAft>
                <a:spcPts val="0"/>
              </a:spcAft>
              <a:buNone/>
            </a:pPr>
            <a:r>
              <a:rPr lang="en" sz="1600">
                <a:solidFill>
                  <a:srgbClr val="4DD0E1"/>
                </a:solidFill>
                <a:latin typeface="Consolas"/>
                <a:ea typeface="Consolas"/>
                <a:cs typeface="Consolas"/>
                <a:sym typeface="Consolas"/>
              </a:rPr>
              <a:t>print</a:t>
            </a:r>
            <a:r>
              <a:rPr lang="en" sz="1600">
                <a:solidFill>
                  <a:srgbClr val="ECEFF1"/>
                </a:solidFill>
                <a:latin typeface="Consolas"/>
                <a:ea typeface="Consolas"/>
                <a:cs typeface="Consolas"/>
                <a:sym typeface="Consolas"/>
              </a:rPr>
              <a:t>(</a:t>
            </a:r>
            <a:r>
              <a:rPr lang="en" sz="1600">
                <a:solidFill>
                  <a:srgbClr val="9CCC65"/>
                </a:solidFill>
                <a:latin typeface="Consolas"/>
                <a:ea typeface="Consolas"/>
                <a:cs typeface="Consolas"/>
                <a:sym typeface="Consolas"/>
              </a:rPr>
              <a:t>"Number of layers in the base model: "</a:t>
            </a:r>
            <a:r>
              <a:rPr lang="en" sz="1600">
                <a:solidFill>
                  <a:srgbClr val="ECEFF1"/>
                </a:solidFill>
                <a:latin typeface="Consolas"/>
                <a:ea typeface="Consolas"/>
                <a:cs typeface="Consolas"/>
                <a:sym typeface="Consolas"/>
              </a:rPr>
              <a:t>, len(base_model.layers))</a:t>
            </a:r>
            <a:endParaRPr sz="16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6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600">
                <a:solidFill>
                  <a:srgbClr val="F06292"/>
                </a:solidFill>
                <a:latin typeface="Consolas"/>
                <a:ea typeface="Consolas"/>
                <a:cs typeface="Consolas"/>
                <a:sym typeface="Consolas"/>
              </a:rPr>
              <a:t># Fine tune from this layer onwards</a:t>
            </a:r>
            <a:endParaRPr sz="1600">
              <a:solidFill>
                <a:srgbClr val="F06292"/>
              </a:solidFill>
              <a:latin typeface="Consolas"/>
              <a:ea typeface="Consolas"/>
              <a:cs typeface="Consolas"/>
              <a:sym typeface="Consolas"/>
            </a:endParaRPr>
          </a:p>
          <a:p>
            <a:pPr indent="0" lvl="0" marL="381000" marR="381000" rtl="0" algn="l">
              <a:spcBef>
                <a:spcPts val="0"/>
              </a:spcBef>
              <a:spcAft>
                <a:spcPts val="0"/>
              </a:spcAft>
              <a:buNone/>
            </a:pPr>
            <a:r>
              <a:rPr lang="en" sz="1600">
                <a:solidFill>
                  <a:srgbClr val="ECEFF1"/>
                </a:solidFill>
                <a:latin typeface="Consolas"/>
                <a:ea typeface="Consolas"/>
                <a:cs typeface="Consolas"/>
                <a:sym typeface="Consolas"/>
              </a:rPr>
              <a:t>fine_tune_at = </a:t>
            </a:r>
            <a:r>
              <a:rPr lang="en" sz="1600">
                <a:solidFill>
                  <a:srgbClr val="FBC02D"/>
                </a:solidFill>
                <a:latin typeface="Consolas"/>
                <a:ea typeface="Consolas"/>
                <a:cs typeface="Consolas"/>
                <a:sym typeface="Consolas"/>
              </a:rPr>
              <a:t>100</a:t>
            </a:r>
            <a:endParaRPr sz="1600">
              <a:solidFill>
                <a:srgbClr val="FBC02D"/>
              </a:solidFill>
              <a:latin typeface="Consolas"/>
              <a:ea typeface="Consolas"/>
              <a:cs typeface="Consolas"/>
              <a:sym typeface="Consolas"/>
            </a:endParaRPr>
          </a:p>
          <a:p>
            <a:pPr indent="0" lvl="0" marL="381000" marR="381000" rtl="0" algn="l">
              <a:spcBef>
                <a:spcPts val="0"/>
              </a:spcBef>
              <a:spcAft>
                <a:spcPts val="0"/>
              </a:spcAft>
              <a:buNone/>
            </a:pPr>
            <a:r>
              <a:t/>
            </a:r>
            <a:endParaRPr sz="16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600">
                <a:solidFill>
                  <a:srgbClr val="F06292"/>
                </a:solidFill>
                <a:latin typeface="Consolas"/>
                <a:ea typeface="Consolas"/>
                <a:cs typeface="Consolas"/>
                <a:sym typeface="Consolas"/>
              </a:rPr>
              <a:t># Freeze all the layers before the `fine_tune_at` layer</a:t>
            </a:r>
            <a:endParaRPr sz="1600">
              <a:solidFill>
                <a:srgbClr val="F06292"/>
              </a:solidFill>
              <a:latin typeface="Consolas"/>
              <a:ea typeface="Consolas"/>
              <a:cs typeface="Consolas"/>
              <a:sym typeface="Consolas"/>
            </a:endParaRPr>
          </a:p>
          <a:p>
            <a:pPr indent="0" lvl="0" marL="381000" marR="381000" rtl="0" algn="l">
              <a:spcBef>
                <a:spcPts val="0"/>
              </a:spcBef>
              <a:spcAft>
                <a:spcPts val="0"/>
              </a:spcAft>
              <a:buNone/>
            </a:pPr>
            <a:r>
              <a:rPr lang="en" sz="1600">
                <a:solidFill>
                  <a:srgbClr val="4DD0E1"/>
                </a:solidFill>
                <a:latin typeface="Consolas"/>
                <a:ea typeface="Consolas"/>
                <a:cs typeface="Consolas"/>
                <a:sym typeface="Consolas"/>
              </a:rPr>
              <a:t>for</a:t>
            </a:r>
            <a:r>
              <a:rPr lang="en" sz="1600">
                <a:solidFill>
                  <a:srgbClr val="ECEFF1"/>
                </a:solidFill>
                <a:latin typeface="Consolas"/>
                <a:ea typeface="Consolas"/>
                <a:cs typeface="Consolas"/>
                <a:sym typeface="Consolas"/>
              </a:rPr>
              <a:t> layer </a:t>
            </a:r>
            <a:r>
              <a:rPr lang="en" sz="1600">
                <a:solidFill>
                  <a:srgbClr val="4DD0E1"/>
                </a:solidFill>
                <a:latin typeface="Consolas"/>
                <a:ea typeface="Consolas"/>
                <a:cs typeface="Consolas"/>
                <a:sym typeface="Consolas"/>
              </a:rPr>
              <a:t>in</a:t>
            </a:r>
            <a:r>
              <a:rPr lang="en" sz="1600">
                <a:solidFill>
                  <a:srgbClr val="ECEFF1"/>
                </a:solidFill>
                <a:latin typeface="Consolas"/>
                <a:ea typeface="Consolas"/>
                <a:cs typeface="Consolas"/>
                <a:sym typeface="Consolas"/>
              </a:rPr>
              <a:t> base_model.layers[:fine_tune_at]:</a:t>
            </a:r>
            <a:endParaRPr sz="16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600">
                <a:solidFill>
                  <a:srgbClr val="ECEFF1"/>
                </a:solidFill>
                <a:latin typeface="Consolas"/>
                <a:ea typeface="Consolas"/>
                <a:cs typeface="Consolas"/>
                <a:sym typeface="Consolas"/>
              </a:rPr>
              <a:t>  layer.trainable =  </a:t>
            </a:r>
            <a:r>
              <a:rPr lang="en" sz="1600">
                <a:solidFill>
                  <a:srgbClr val="4DD0E1"/>
                </a:solidFill>
                <a:latin typeface="Consolas"/>
                <a:ea typeface="Consolas"/>
                <a:cs typeface="Consolas"/>
                <a:sym typeface="Consolas"/>
              </a:rPr>
              <a:t>False</a:t>
            </a:r>
            <a:endParaRPr sz="1600">
              <a:solidFill>
                <a:srgbClr val="4DD0E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600">
              <a:solidFill>
                <a:srgbClr val="ECEFF1"/>
              </a:solidFill>
              <a:latin typeface="Consolas"/>
              <a:ea typeface="Consolas"/>
              <a:cs typeface="Consolas"/>
              <a:sym typeface="Consola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3" name="Shape 443"/>
        <p:cNvGrpSpPr/>
        <p:nvPr/>
      </p:nvGrpSpPr>
      <p:grpSpPr>
        <a:xfrm>
          <a:off x="0" y="0"/>
          <a:ext cx="0" cy="0"/>
          <a:chOff x="0" y="0"/>
          <a:chExt cx="0" cy="0"/>
        </a:xfrm>
      </p:grpSpPr>
      <p:sp>
        <p:nvSpPr>
          <p:cNvPr id="444" name="Google Shape;444;p68"/>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Re-Compile the Model</a:t>
            </a:r>
            <a:endParaRPr b="1" sz="2000">
              <a:solidFill>
                <a:srgbClr val="FFFFFF"/>
              </a:solidFill>
              <a:latin typeface="Google Sans"/>
              <a:ea typeface="Google Sans"/>
              <a:cs typeface="Google Sans"/>
              <a:sym typeface="Google Sans"/>
            </a:endParaRPr>
          </a:p>
        </p:txBody>
      </p:sp>
      <p:sp>
        <p:nvSpPr>
          <p:cNvPr id="445" name="Google Shape;445;p68"/>
          <p:cNvSpPr txBox="1"/>
          <p:nvPr/>
        </p:nvSpPr>
        <p:spPr>
          <a:xfrm>
            <a:off x="0" y="835675"/>
            <a:ext cx="9144000" cy="4307700"/>
          </a:xfrm>
          <a:prstGeom prst="rect">
            <a:avLst/>
          </a:prstGeom>
          <a:noFill/>
          <a:ln>
            <a:noFill/>
          </a:ln>
        </p:spPr>
        <p:txBody>
          <a:bodyPr anchorCtr="0" anchor="t" bIns="91425" lIns="91425" spcFirstLastPara="1" rIns="91425" wrap="square" tIns="91425">
            <a:noAutofit/>
          </a:bodyPr>
          <a:lstStyle/>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model.compile(loss=</a:t>
            </a:r>
            <a:r>
              <a:rPr lang="en" sz="1800">
                <a:solidFill>
                  <a:srgbClr val="9CCC65"/>
                </a:solidFill>
                <a:latin typeface="Consolas"/>
                <a:ea typeface="Consolas"/>
                <a:cs typeface="Consolas"/>
                <a:sym typeface="Consolas"/>
              </a:rPr>
              <a:t>'binary_crossentropy'</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optimizer = tf.keras.optimizers</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a:t>
            </a:r>
            <a:r>
              <a:rPr lang="en" sz="1800">
                <a:solidFill>
                  <a:srgbClr val="CE93D8"/>
                </a:solidFill>
                <a:latin typeface="Consolas"/>
                <a:ea typeface="Consolas"/>
                <a:cs typeface="Consolas"/>
                <a:sym typeface="Consolas"/>
              </a:rPr>
              <a:t>RMSprop</a:t>
            </a:r>
            <a:r>
              <a:rPr lang="en" sz="1800">
                <a:solidFill>
                  <a:srgbClr val="ECEFF1"/>
                </a:solidFill>
                <a:latin typeface="Consolas"/>
                <a:ea typeface="Consolas"/>
                <a:cs typeface="Consolas"/>
                <a:sym typeface="Consolas"/>
              </a:rPr>
              <a:t>(lr=base_learning_rate / </a:t>
            </a:r>
            <a:r>
              <a:rPr lang="en" sz="1800">
                <a:solidFill>
                  <a:srgbClr val="FBC02D"/>
                </a:solidFill>
                <a:latin typeface="Consolas"/>
                <a:ea typeface="Consolas"/>
                <a:cs typeface="Consolas"/>
                <a:sym typeface="Consolas"/>
              </a:rPr>
              <a:t>10</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              metrics=[</a:t>
            </a:r>
            <a:r>
              <a:rPr lang="en" sz="1800">
                <a:solidFill>
                  <a:srgbClr val="9CCC65"/>
                </a:solidFill>
                <a:latin typeface="Consolas"/>
                <a:ea typeface="Consolas"/>
                <a:cs typeface="Consolas"/>
                <a:sym typeface="Consolas"/>
              </a:rPr>
              <a:t>'accuracy'</a:t>
            </a:r>
            <a:r>
              <a:rPr lang="en" sz="1800">
                <a:solidFill>
                  <a:srgbClr val="ECEFF1"/>
                </a:solidFill>
                <a:latin typeface="Consolas"/>
                <a:ea typeface="Consolas"/>
                <a:cs typeface="Consolas"/>
                <a:sym typeface="Consolas"/>
              </a:rPr>
              <a:t>])</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model.summary()</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len(model.trainable_variables)</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9" name="Shape 449"/>
        <p:cNvGrpSpPr/>
        <p:nvPr/>
      </p:nvGrpSpPr>
      <p:grpSpPr>
        <a:xfrm>
          <a:off x="0" y="0"/>
          <a:ext cx="0" cy="0"/>
          <a:chOff x="0" y="0"/>
          <a:chExt cx="0" cy="0"/>
        </a:xfrm>
      </p:grpSpPr>
      <p:sp>
        <p:nvSpPr>
          <p:cNvPr id="450" name="Google Shape;450;p69"/>
          <p:cNvSpPr txBox="1"/>
          <p:nvPr/>
        </p:nvSpPr>
        <p:spPr>
          <a:xfrm>
            <a:off x="417675" y="341875"/>
            <a:ext cx="79182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Google Sans"/>
                <a:ea typeface="Google Sans"/>
                <a:cs typeface="Google Sans"/>
                <a:sym typeface="Google Sans"/>
              </a:rPr>
              <a:t>Unfreeze the Top Layers of the Model</a:t>
            </a:r>
            <a:endParaRPr b="1" sz="2000">
              <a:solidFill>
                <a:srgbClr val="FFFFFF"/>
              </a:solidFill>
              <a:latin typeface="Google Sans"/>
              <a:ea typeface="Google Sans"/>
              <a:cs typeface="Google Sans"/>
              <a:sym typeface="Google Sans"/>
            </a:endParaRPr>
          </a:p>
        </p:txBody>
      </p:sp>
      <p:sp>
        <p:nvSpPr>
          <p:cNvPr id="451" name="Google Shape;451;p69"/>
          <p:cNvSpPr txBox="1"/>
          <p:nvPr/>
        </p:nvSpPr>
        <p:spPr>
          <a:xfrm>
            <a:off x="0" y="835675"/>
            <a:ext cx="9144000" cy="4307700"/>
          </a:xfrm>
          <a:prstGeom prst="rect">
            <a:avLst/>
          </a:prstGeom>
          <a:noFill/>
          <a:ln>
            <a:noFill/>
          </a:ln>
        </p:spPr>
        <p:txBody>
          <a:bodyPr anchorCtr="0" anchor="t" bIns="91425" lIns="91425" spcFirstLastPara="1" rIns="91425" wrap="square" tIns="91425">
            <a:noAutofit/>
          </a:bodyPr>
          <a:lstStyle/>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fine_tune_epochs = </a:t>
            </a:r>
            <a:r>
              <a:rPr lang="en" sz="1800">
                <a:solidFill>
                  <a:srgbClr val="FBC02D"/>
                </a:solidFill>
                <a:latin typeface="Consolas"/>
                <a:ea typeface="Consolas"/>
                <a:cs typeface="Consolas"/>
                <a:sym typeface="Consolas"/>
              </a:rPr>
              <a:t>10</a:t>
            </a:r>
            <a:endParaRPr sz="1800">
              <a:solidFill>
                <a:srgbClr val="FBC02D"/>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total_epochs =  initial_epochs + fine_tune_epochs</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history_fine = model.fit(train_batches,</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epochs=total_epochs,</a:t>
            </a:r>
            <a:endParaRPr sz="1800">
              <a:solidFill>
                <a:srgbClr val="ECEFF1"/>
              </a:solidFill>
              <a:latin typeface="Consolas"/>
              <a:ea typeface="Consolas"/>
              <a:cs typeface="Consolas"/>
              <a:sym typeface="Consolas"/>
            </a:endParaRPr>
          </a:p>
          <a:p>
            <a:pPr indent="0" lvl="0" marL="381000" marR="381000" rtl="0" algn="l">
              <a:spcBef>
                <a:spcPts val="0"/>
              </a:spcBef>
              <a:spcAft>
                <a:spcPts val="0"/>
              </a:spcAft>
              <a:buNone/>
            </a:pPr>
            <a:r>
              <a:rPr lang="en" sz="1800">
                <a:solidFill>
                  <a:srgbClr val="ECEFF1"/>
                </a:solidFill>
                <a:latin typeface="Consolas"/>
                <a:ea typeface="Consolas"/>
                <a:cs typeface="Consolas"/>
                <a:sym typeface="Consolas"/>
              </a:rPr>
              <a:t>                         initial_epoch = initial_epochs,</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rPr lang="en" sz="1800">
                <a:solidFill>
                  <a:srgbClr val="ECEFF1"/>
                </a:solidFill>
                <a:latin typeface="Consolas"/>
                <a:ea typeface="Consolas"/>
                <a:cs typeface="Consolas"/>
                <a:sym typeface="Consolas"/>
              </a:rPr>
              <a:t>                         validation_data=validation_batches)</a:t>
            </a:r>
            <a:endParaRPr sz="1800">
              <a:solidFill>
                <a:srgbClr val="ECEFF1"/>
              </a:solidFill>
              <a:latin typeface="Consolas"/>
              <a:ea typeface="Consolas"/>
              <a:cs typeface="Consolas"/>
              <a:sym typeface="Consolas"/>
            </a:endParaRPr>
          </a:p>
          <a:p>
            <a:pPr indent="0" lvl="0" marL="381000" marR="381000" rtl="0" algn="l">
              <a:lnSpc>
                <a:spcPct val="142857"/>
              </a:lnSpc>
              <a:spcBef>
                <a:spcPts val="0"/>
              </a:spcBef>
              <a:spcAft>
                <a:spcPts val="0"/>
              </a:spcAft>
              <a:buNone/>
            </a:pPr>
            <a:r>
              <a:t/>
            </a:r>
            <a:endParaRPr sz="1800">
              <a:solidFill>
                <a:srgbClr val="ECEFF1"/>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5" name="Shape 455"/>
        <p:cNvGrpSpPr/>
        <p:nvPr/>
      </p:nvGrpSpPr>
      <p:grpSpPr>
        <a:xfrm>
          <a:off x="0" y="0"/>
          <a:ext cx="0" cy="0"/>
          <a:chOff x="0" y="0"/>
          <a:chExt cx="0" cy="0"/>
        </a:xfrm>
      </p:grpSpPr>
      <p:pic>
        <p:nvPicPr>
          <p:cNvPr id="456" name="Google Shape;456;p70"/>
          <p:cNvPicPr preferRelativeResize="0"/>
          <p:nvPr/>
        </p:nvPicPr>
        <p:blipFill>
          <a:blip r:embed="rId3">
            <a:alphaModFix/>
          </a:blip>
          <a:stretch>
            <a:fillRect/>
          </a:stretch>
        </p:blipFill>
        <p:spPr>
          <a:xfrm>
            <a:off x="2120488" y="209550"/>
            <a:ext cx="4752975" cy="47244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0" name="Shape 460"/>
        <p:cNvGrpSpPr/>
        <p:nvPr/>
      </p:nvGrpSpPr>
      <p:grpSpPr>
        <a:xfrm>
          <a:off x="0" y="0"/>
          <a:ext cx="0" cy="0"/>
          <a:chOff x="0" y="0"/>
          <a:chExt cx="0" cy="0"/>
        </a:xfrm>
      </p:grpSpPr>
      <p:sp>
        <p:nvSpPr>
          <p:cNvPr id="461" name="Google Shape;461;p71"/>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Debrief</a:t>
            </a:r>
            <a:endParaRPr/>
          </a:p>
        </p:txBody>
      </p:sp>
      <p:sp>
        <p:nvSpPr>
          <p:cNvPr id="462" name="Google Shape;462;p71"/>
          <p:cNvSpPr txBox="1"/>
          <p:nvPr>
            <p:ph idx="1" type="subTitle"/>
          </p:nvPr>
        </p:nvSpPr>
        <p:spPr>
          <a:xfrm>
            <a:off x="591450" y="1020025"/>
            <a:ext cx="7744500" cy="3378900"/>
          </a:xfrm>
          <a:prstGeom prst="rect">
            <a:avLst/>
          </a:prstGeom>
        </p:spPr>
        <p:txBody>
          <a:bodyPr anchorCtr="0" anchor="t" bIns="22850" lIns="22850" spcFirstLastPara="1" rIns="22850" wrap="square" tIns="22850">
            <a:noAutofit/>
          </a:bodyPr>
          <a:lstStyle/>
          <a:p>
            <a:pPr indent="-342900" lvl="0" marL="457200" rtl="0" algn="l">
              <a:spcBef>
                <a:spcPts val="0"/>
              </a:spcBef>
              <a:spcAft>
                <a:spcPts val="0"/>
              </a:spcAft>
              <a:buClr>
                <a:srgbClr val="202124"/>
              </a:buClr>
              <a:buSzPts val="1800"/>
              <a:buChar char="●"/>
            </a:pPr>
            <a:r>
              <a:rPr b="1" lang="en">
                <a:solidFill>
                  <a:srgbClr val="202124"/>
                </a:solidFill>
                <a:highlight>
                  <a:srgbClr val="FFFFFF"/>
                </a:highlight>
              </a:rPr>
              <a:t>Benefits of Using a pre-trained model for feature extraction</a:t>
            </a:r>
            <a:r>
              <a:rPr lang="en">
                <a:solidFill>
                  <a:srgbClr val="202124"/>
                </a:solidFill>
                <a:highlight>
                  <a:srgbClr val="FFFFFF"/>
                </a:highlight>
              </a:rPr>
              <a:t>?</a:t>
            </a:r>
            <a:endParaRPr>
              <a:solidFill>
                <a:srgbClr val="202124"/>
              </a:solidFill>
              <a:highlight>
                <a:srgbClr val="FFFFFF"/>
              </a:highlight>
            </a:endParaRPr>
          </a:p>
          <a:p>
            <a:pPr indent="0" lvl="0" marL="457200" rtl="0" algn="l">
              <a:spcBef>
                <a:spcPts val="0"/>
              </a:spcBef>
              <a:spcAft>
                <a:spcPts val="0"/>
              </a:spcAft>
              <a:buNone/>
            </a:pPr>
            <a:r>
              <a:t/>
            </a:r>
            <a:endParaRPr b="1">
              <a:solidFill>
                <a:srgbClr val="202124"/>
              </a:solidFill>
              <a:highlight>
                <a:srgbClr val="FFFFFF"/>
              </a:highlight>
            </a:endParaRPr>
          </a:p>
          <a:p>
            <a:pPr indent="-342900" lvl="0" marL="457200" rtl="0" algn="l">
              <a:spcBef>
                <a:spcPts val="0"/>
              </a:spcBef>
              <a:spcAft>
                <a:spcPts val="0"/>
              </a:spcAft>
              <a:buClr>
                <a:srgbClr val="202124"/>
              </a:buClr>
              <a:buSzPts val="1800"/>
              <a:buChar char="●"/>
            </a:pPr>
            <a:r>
              <a:rPr b="1" lang="en">
                <a:solidFill>
                  <a:srgbClr val="202124"/>
                </a:solidFill>
                <a:highlight>
                  <a:srgbClr val="FFFFFF"/>
                </a:highlight>
              </a:rPr>
              <a:t>Options for fine-tuning a pre-trained model?</a:t>
            </a:r>
            <a:endParaRPr>
              <a:solidFill>
                <a:srgbClr val="202124"/>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pic>
        <p:nvPicPr>
          <p:cNvPr id="177" name="Google Shape;177;p37"/>
          <p:cNvPicPr preferRelativeResize="0"/>
          <p:nvPr/>
        </p:nvPicPr>
        <p:blipFill>
          <a:blip r:embed="rId3">
            <a:alphaModFix/>
          </a:blip>
          <a:stretch>
            <a:fillRect/>
          </a:stretch>
        </p:blipFill>
        <p:spPr>
          <a:xfrm>
            <a:off x="1997337" y="373533"/>
            <a:ext cx="5775075" cy="4255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8"/>
          <p:cNvSpPr/>
          <p:nvPr/>
        </p:nvSpPr>
        <p:spPr>
          <a:xfrm>
            <a:off x="4147800" y="1294725"/>
            <a:ext cx="4378800" cy="2617800"/>
          </a:xfrm>
          <a:prstGeom prst="rect">
            <a:avLst/>
          </a:prstGeom>
          <a:noFill/>
          <a:ln cap="flat" cmpd="sng" w="28575">
            <a:solidFill>
              <a:srgbClr val="CC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8"/>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t>
            </a:r>
            <a:r>
              <a:rPr lang="en"/>
              <a:t>eneral machine learning workflow</a:t>
            </a:r>
            <a:endParaRPr/>
          </a:p>
        </p:txBody>
      </p:sp>
      <p:grpSp>
        <p:nvGrpSpPr>
          <p:cNvPr id="184" name="Google Shape;184;p38"/>
          <p:cNvGrpSpPr/>
          <p:nvPr/>
        </p:nvGrpSpPr>
        <p:grpSpPr>
          <a:xfrm>
            <a:off x="4099266" y="2015863"/>
            <a:ext cx="983400" cy="1241782"/>
            <a:chOff x="2357816" y="1846450"/>
            <a:chExt cx="983400" cy="1241782"/>
          </a:xfrm>
        </p:grpSpPr>
        <p:pic>
          <p:nvPicPr>
            <p:cNvPr id="185" name="Google Shape;185;p38"/>
            <p:cNvPicPr preferRelativeResize="0"/>
            <p:nvPr/>
          </p:nvPicPr>
          <p:blipFill>
            <a:blip r:embed="rId3">
              <a:alphaModFix/>
            </a:blip>
            <a:stretch>
              <a:fillRect/>
            </a:stretch>
          </p:blipFill>
          <p:spPr>
            <a:xfrm>
              <a:off x="2513500" y="1846450"/>
              <a:ext cx="682100" cy="682100"/>
            </a:xfrm>
            <a:prstGeom prst="rect">
              <a:avLst/>
            </a:prstGeom>
            <a:noFill/>
            <a:ln>
              <a:noFill/>
            </a:ln>
          </p:spPr>
        </p:pic>
        <p:sp>
          <p:nvSpPr>
            <p:cNvPr id="186" name="Google Shape;186;p38"/>
            <p:cNvSpPr txBox="1"/>
            <p:nvPr/>
          </p:nvSpPr>
          <p:spPr>
            <a:xfrm>
              <a:off x="2357816" y="2455232"/>
              <a:ext cx="983400" cy="63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Collect</a:t>
              </a:r>
              <a:r>
                <a:rPr lang="en" sz="1800">
                  <a:solidFill>
                    <a:srgbClr val="595959"/>
                  </a:solidFill>
                  <a:latin typeface="Google Sans"/>
                  <a:ea typeface="Google Sans"/>
                  <a:cs typeface="Google Sans"/>
                  <a:sym typeface="Google Sans"/>
                </a:rPr>
                <a:t> Data</a:t>
              </a:r>
              <a:endParaRPr sz="1800">
                <a:solidFill>
                  <a:srgbClr val="595959"/>
                </a:solidFill>
                <a:latin typeface="Google Sans"/>
                <a:ea typeface="Google Sans"/>
                <a:cs typeface="Google Sans"/>
                <a:sym typeface="Google Sans"/>
              </a:endParaRPr>
            </a:p>
          </p:txBody>
        </p:sp>
      </p:grpSp>
      <p:grpSp>
        <p:nvGrpSpPr>
          <p:cNvPr id="187" name="Google Shape;187;p38"/>
          <p:cNvGrpSpPr/>
          <p:nvPr/>
        </p:nvGrpSpPr>
        <p:grpSpPr>
          <a:xfrm>
            <a:off x="5446039" y="2050813"/>
            <a:ext cx="1395900" cy="1005251"/>
            <a:chOff x="3877570" y="1876726"/>
            <a:chExt cx="1395900" cy="1005251"/>
          </a:xfrm>
        </p:grpSpPr>
        <p:pic>
          <p:nvPicPr>
            <p:cNvPr id="188" name="Google Shape;188;p38"/>
            <p:cNvPicPr preferRelativeResize="0"/>
            <p:nvPr/>
          </p:nvPicPr>
          <p:blipFill>
            <a:blip r:embed="rId4">
              <a:alphaModFix/>
            </a:blip>
            <a:stretch>
              <a:fillRect/>
            </a:stretch>
          </p:blipFill>
          <p:spPr>
            <a:xfrm>
              <a:off x="4252089" y="1876726"/>
              <a:ext cx="682150" cy="682150"/>
            </a:xfrm>
            <a:prstGeom prst="rect">
              <a:avLst/>
            </a:prstGeom>
            <a:noFill/>
            <a:ln>
              <a:noFill/>
            </a:ln>
          </p:spPr>
        </p:pic>
        <p:sp>
          <p:nvSpPr>
            <p:cNvPr id="189" name="Google Shape;189;p38"/>
            <p:cNvSpPr txBox="1"/>
            <p:nvPr/>
          </p:nvSpPr>
          <p:spPr>
            <a:xfrm>
              <a:off x="3877570" y="2633877"/>
              <a:ext cx="1395900" cy="248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Train and Test Model</a:t>
              </a:r>
              <a:endParaRPr sz="1800">
                <a:solidFill>
                  <a:srgbClr val="595959"/>
                </a:solidFill>
                <a:latin typeface="Google Sans"/>
                <a:ea typeface="Google Sans"/>
                <a:cs typeface="Google Sans"/>
                <a:sym typeface="Google Sans"/>
              </a:endParaRPr>
            </a:p>
          </p:txBody>
        </p:sp>
      </p:grpSp>
      <p:grpSp>
        <p:nvGrpSpPr>
          <p:cNvPr id="190" name="Google Shape;190;p38"/>
          <p:cNvGrpSpPr/>
          <p:nvPr/>
        </p:nvGrpSpPr>
        <p:grpSpPr>
          <a:xfrm>
            <a:off x="2416492" y="2050813"/>
            <a:ext cx="1245000" cy="1014125"/>
            <a:chOff x="3082061" y="1916375"/>
            <a:chExt cx="1245000" cy="1014125"/>
          </a:xfrm>
        </p:grpSpPr>
        <p:pic>
          <p:nvPicPr>
            <p:cNvPr id="191" name="Google Shape;191;p38"/>
            <p:cNvPicPr preferRelativeResize="0"/>
            <p:nvPr/>
          </p:nvPicPr>
          <p:blipFill>
            <a:blip r:embed="rId5">
              <a:alphaModFix/>
            </a:blip>
            <a:stretch>
              <a:fillRect/>
            </a:stretch>
          </p:blipFill>
          <p:spPr>
            <a:xfrm>
              <a:off x="3401010" y="1916375"/>
              <a:ext cx="572700" cy="572700"/>
            </a:xfrm>
            <a:prstGeom prst="rect">
              <a:avLst/>
            </a:prstGeom>
            <a:noFill/>
            <a:ln>
              <a:noFill/>
            </a:ln>
          </p:spPr>
        </p:pic>
        <p:sp>
          <p:nvSpPr>
            <p:cNvPr id="192" name="Google Shape;192;p38"/>
            <p:cNvSpPr txBox="1"/>
            <p:nvPr/>
          </p:nvSpPr>
          <p:spPr>
            <a:xfrm>
              <a:off x="3082061" y="2682400"/>
              <a:ext cx="1245000" cy="248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Define Objective</a:t>
              </a:r>
              <a:endParaRPr sz="1800">
                <a:solidFill>
                  <a:srgbClr val="595959"/>
                </a:solidFill>
                <a:latin typeface="Google Sans"/>
                <a:ea typeface="Google Sans"/>
                <a:cs typeface="Google Sans"/>
                <a:sym typeface="Google Sans"/>
              </a:endParaRPr>
            </a:p>
          </p:txBody>
        </p:sp>
      </p:grpSp>
      <p:cxnSp>
        <p:nvCxnSpPr>
          <p:cNvPr id="193" name="Google Shape;193;p38"/>
          <p:cNvCxnSpPr/>
          <p:nvPr/>
        </p:nvCxnSpPr>
        <p:spPr>
          <a:xfrm>
            <a:off x="1841400" y="2419375"/>
            <a:ext cx="780600" cy="0"/>
          </a:xfrm>
          <a:prstGeom prst="straightConnector1">
            <a:avLst/>
          </a:prstGeom>
          <a:noFill/>
          <a:ln cap="flat" cmpd="sng" w="28575">
            <a:solidFill>
              <a:srgbClr val="595959"/>
            </a:solidFill>
            <a:prstDash val="solid"/>
            <a:round/>
            <a:headEnd len="med" w="med" type="none"/>
            <a:tailEnd len="med" w="med" type="triangle"/>
          </a:ln>
        </p:spPr>
      </p:cxnSp>
      <p:cxnSp>
        <p:nvCxnSpPr>
          <p:cNvPr id="194" name="Google Shape;194;p38"/>
          <p:cNvCxnSpPr/>
          <p:nvPr/>
        </p:nvCxnSpPr>
        <p:spPr>
          <a:xfrm>
            <a:off x="5033388" y="2419375"/>
            <a:ext cx="780600" cy="0"/>
          </a:xfrm>
          <a:prstGeom prst="straightConnector1">
            <a:avLst/>
          </a:prstGeom>
          <a:noFill/>
          <a:ln cap="flat" cmpd="sng" w="28575">
            <a:solidFill>
              <a:srgbClr val="595959"/>
            </a:solidFill>
            <a:prstDash val="solid"/>
            <a:round/>
            <a:headEnd len="med" w="med" type="none"/>
            <a:tailEnd len="med" w="med" type="triangle"/>
          </a:ln>
        </p:spPr>
      </p:cxnSp>
      <p:cxnSp>
        <p:nvCxnSpPr>
          <p:cNvPr id="195" name="Google Shape;195;p38"/>
          <p:cNvCxnSpPr>
            <a:stCxn id="196" idx="2"/>
            <a:endCxn id="186" idx="2"/>
          </p:cNvCxnSpPr>
          <p:nvPr/>
        </p:nvCxnSpPr>
        <p:spPr>
          <a:xfrm rot="5400000">
            <a:off x="6170825" y="1634550"/>
            <a:ext cx="43200" cy="3203100"/>
          </a:xfrm>
          <a:prstGeom prst="bentConnector3">
            <a:avLst>
              <a:gd fmla="val 651087" name="adj1"/>
            </a:avLst>
          </a:prstGeom>
          <a:noFill/>
          <a:ln cap="flat" cmpd="sng" w="28575">
            <a:solidFill>
              <a:srgbClr val="999999"/>
            </a:solidFill>
            <a:prstDash val="solid"/>
            <a:round/>
            <a:headEnd len="med" w="med" type="none"/>
            <a:tailEnd len="med" w="med" type="triangle"/>
          </a:ln>
        </p:spPr>
      </p:cxnSp>
      <p:grpSp>
        <p:nvGrpSpPr>
          <p:cNvPr id="197" name="Google Shape;197;p38"/>
          <p:cNvGrpSpPr/>
          <p:nvPr/>
        </p:nvGrpSpPr>
        <p:grpSpPr>
          <a:xfrm>
            <a:off x="6987425" y="2052390"/>
            <a:ext cx="1613100" cy="1162110"/>
            <a:chOff x="6987425" y="2357190"/>
            <a:chExt cx="1613100" cy="1162110"/>
          </a:xfrm>
        </p:grpSpPr>
        <p:sp>
          <p:nvSpPr>
            <p:cNvPr id="198" name="Google Shape;198;p38"/>
            <p:cNvSpPr/>
            <p:nvPr/>
          </p:nvSpPr>
          <p:spPr>
            <a:xfrm>
              <a:off x="7423084" y="2357190"/>
              <a:ext cx="780600" cy="68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 name="Google Shape;199;p38"/>
            <p:cNvGrpSpPr/>
            <p:nvPr/>
          </p:nvGrpSpPr>
          <p:grpSpPr>
            <a:xfrm>
              <a:off x="6987425" y="2454347"/>
              <a:ext cx="1613100" cy="1064953"/>
              <a:chOff x="5944088" y="2633334"/>
              <a:chExt cx="1613100" cy="1064953"/>
            </a:xfrm>
          </p:grpSpPr>
          <p:pic>
            <p:nvPicPr>
              <p:cNvPr descr="lightbulb_outline_grey600_48dp.png" id="200" name="Google Shape;200;p38"/>
              <p:cNvPicPr preferRelativeResize="0"/>
              <p:nvPr/>
            </p:nvPicPr>
            <p:blipFill rotWithShape="1">
              <a:blip r:embed="rId6">
                <a:alphaModFix/>
              </a:blip>
              <a:srcRect b="0" l="0" r="0" t="0"/>
              <a:stretch/>
            </p:blipFill>
            <p:spPr>
              <a:xfrm>
                <a:off x="6503497" y="2633334"/>
                <a:ext cx="525350" cy="525350"/>
              </a:xfrm>
              <a:prstGeom prst="rect">
                <a:avLst/>
              </a:prstGeom>
              <a:noFill/>
              <a:ln>
                <a:noFill/>
              </a:ln>
            </p:spPr>
          </p:pic>
          <p:sp>
            <p:nvSpPr>
              <p:cNvPr id="196" name="Google Shape;196;p38"/>
              <p:cNvSpPr txBox="1"/>
              <p:nvPr/>
            </p:nvSpPr>
            <p:spPr>
              <a:xfrm>
                <a:off x="5944088" y="3172987"/>
                <a:ext cx="1613100" cy="52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Predict and</a:t>
                </a:r>
                <a:endParaRPr sz="1800">
                  <a:solidFill>
                    <a:srgbClr val="595959"/>
                  </a:solidFill>
                  <a:latin typeface="Google Sans"/>
                  <a:ea typeface="Google Sans"/>
                  <a:cs typeface="Google Sans"/>
                  <a:sym typeface="Google Sans"/>
                </a:endParaRPr>
              </a:p>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Evaluate</a:t>
                </a:r>
                <a:endParaRPr sz="1800">
                  <a:solidFill>
                    <a:srgbClr val="595959"/>
                  </a:solidFill>
                  <a:latin typeface="Google Sans"/>
                  <a:ea typeface="Google Sans"/>
                  <a:cs typeface="Google Sans"/>
                  <a:sym typeface="Google Sans"/>
                </a:endParaRPr>
              </a:p>
            </p:txBody>
          </p:sp>
        </p:grpSp>
      </p:grpSp>
      <p:cxnSp>
        <p:nvCxnSpPr>
          <p:cNvPr id="201" name="Google Shape;201;p38"/>
          <p:cNvCxnSpPr/>
          <p:nvPr/>
        </p:nvCxnSpPr>
        <p:spPr>
          <a:xfrm>
            <a:off x="6501588" y="2419363"/>
            <a:ext cx="780600" cy="0"/>
          </a:xfrm>
          <a:prstGeom prst="straightConnector1">
            <a:avLst/>
          </a:prstGeom>
          <a:noFill/>
          <a:ln cap="flat" cmpd="sng" w="28575">
            <a:solidFill>
              <a:srgbClr val="595959"/>
            </a:solidFill>
            <a:prstDash val="solid"/>
            <a:round/>
            <a:headEnd len="med" w="med" type="none"/>
            <a:tailEnd len="med" w="med" type="triangle"/>
          </a:ln>
        </p:spPr>
      </p:cxnSp>
      <p:cxnSp>
        <p:nvCxnSpPr>
          <p:cNvPr id="202" name="Google Shape;202;p38"/>
          <p:cNvCxnSpPr>
            <a:stCxn id="198" idx="0"/>
            <a:endCxn id="203" idx="0"/>
          </p:cNvCxnSpPr>
          <p:nvPr/>
        </p:nvCxnSpPr>
        <p:spPr>
          <a:xfrm flipH="1" rot="5400000">
            <a:off x="4579384" y="-1181610"/>
            <a:ext cx="96000" cy="6372000"/>
          </a:xfrm>
          <a:prstGeom prst="bentConnector3">
            <a:avLst>
              <a:gd fmla="val 348036" name="adj1"/>
            </a:avLst>
          </a:prstGeom>
          <a:noFill/>
          <a:ln cap="flat" cmpd="sng" w="28575">
            <a:solidFill>
              <a:srgbClr val="999999"/>
            </a:solidFill>
            <a:prstDash val="solid"/>
            <a:round/>
            <a:headEnd len="med" w="med" type="none"/>
            <a:tailEnd len="med" w="med" type="triangle"/>
          </a:ln>
        </p:spPr>
      </p:cxnSp>
      <p:grpSp>
        <p:nvGrpSpPr>
          <p:cNvPr id="204" name="Google Shape;204;p38"/>
          <p:cNvGrpSpPr/>
          <p:nvPr/>
        </p:nvGrpSpPr>
        <p:grpSpPr>
          <a:xfrm>
            <a:off x="744400" y="1956400"/>
            <a:ext cx="1339500" cy="1089128"/>
            <a:chOff x="744400" y="2261200"/>
            <a:chExt cx="1339500" cy="1089128"/>
          </a:xfrm>
        </p:grpSpPr>
        <p:sp>
          <p:nvSpPr>
            <p:cNvPr id="203" name="Google Shape;203;p38"/>
            <p:cNvSpPr/>
            <p:nvPr/>
          </p:nvSpPr>
          <p:spPr>
            <a:xfrm>
              <a:off x="1051045" y="2261200"/>
              <a:ext cx="780600" cy="68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38"/>
            <p:cNvGrpSpPr/>
            <p:nvPr/>
          </p:nvGrpSpPr>
          <p:grpSpPr>
            <a:xfrm>
              <a:off x="744400" y="2370600"/>
              <a:ext cx="1339500" cy="979728"/>
              <a:chOff x="210987" y="2563475"/>
              <a:chExt cx="1339500" cy="979728"/>
            </a:xfrm>
          </p:grpSpPr>
          <p:sp>
            <p:nvSpPr>
              <p:cNvPr id="206" name="Google Shape;206;p38"/>
              <p:cNvSpPr txBox="1"/>
              <p:nvPr/>
            </p:nvSpPr>
            <p:spPr>
              <a:xfrm>
                <a:off x="210987" y="3295103"/>
                <a:ext cx="1339500" cy="248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Focus on User</a:t>
                </a:r>
                <a:endParaRPr sz="1800">
                  <a:solidFill>
                    <a:srgbClr val="595959"/>
                  </a:solidFill>
                  <a:latin typeface="Google Sans"/>
                  <a:ea typeface="Google Sans"/>
                  <a:cs typeface="Google Sans"/>
                  <a:sym typeface="Google Sans"/>
                </a:endParaRPr>
              </a:p>
            </p:txBody>
          </p:sp>
          <p:pic>
            <p:nvPicPr>
              <p:cNvPr descr="ic_face_grey600_2x_web_48dp.png" id="207" name="Google Shape;207;p38"/>
              <p:cNvPicPr preferRelativeResize="0"/>
              <p:nvPr/>
            </p:nvPicPr>
            <p:blipFill rotWithShape="1">
              <a:blip r:embed="rId7">
                <a:alphaModFix/>
              </a:blip>
              <a:srcRect b="-16699" l="0" r="0" t="0"/>
              <a:stretch/>
            </p:blipFill>
            <p:spPr>
              <a:xfrm>
                <a:off x="630013" y="2563475"/>
                <a:ext cx="560225" cy="653800"/>
              </a:xfrm>
              <a:prstGeom prst="rect">
                <a:avLst/>
              </a:prstGeom>
              <a:noFill/>
              <a:ln>
                <a:noFill/>
              </a:ln>
            </p:spPr>
          </p:pic>
        </p:grpSp>
      </p:grpSp>
      <p:cxnSp>
        <p:nvCxnSpPr>
          <p:cNvPr id="208" name="Google Shape;208;p38"/>
          <p:cNvCxnSpPr/>
          <p:nvPr/>
        </p:nvCxnSpPr>
        <p:spPr>
          <a:xfrm>
            <a:off x="3419500" y="2419375"/>
            <a:ext cx="780600" cy="0"/>
          </a:xfrm>
          <a:prstGeom prst="straightConnector1">
            <a:avLst/>
          </a:prstGeom>
          <a:noFill/>
          <a:ln cap="flat" cmpd="sng" w="28575">
            <a:solidFill>
              <a:srgbClr val="595959"/>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39"/>
          <p:cNvSpPr txBox="1"/>
          <p:nvPr>
            <p:ph type="title"/>
          </p:nvPr>
        </p:nvSpPr>
        <p:spPr>
          <a:xfrm>
            <a:off x="417675" y="341875"/>
            <a:ext cx="79182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Transfer Learning Updated</a:t>
            </a:r>
            <a:endParaRPr/>
          </a:p>
        </p:txBody>
      </p:sp>
      <p:grpSp>
        <p:nvGrpSpPr>
          <p:cNvPr id="214" name="Google Shape;214;p39"/>
          <p:cNvGrpSpPr/>
          <p:nvPr/>
        </p:nvGrpSpPr>
        <p:grpSpPr>
          <a:xfrm>
            <a:off x="2809526" y="2015863"/>
            <a:ext cx="1053900" cy="1470388"/>
            <a:chOff x="2287276" y="1846450"/>
            <a:chExt cx="1053900" cy="1470388"/>
          </a:xfrm>
        </p:grpSpPr>
        <p:pic>
          <p:nvPicPr>
            <p:cNvPr id="215" name="Google Shape;215;p39"/>
            <p:cNvPicPr preferRelativeResize="0"/>
            <p:nvPr/>
          </p:nvPicPr>
          <p:blipFill>
            <a:blip r:embed="rId3">
              <a:alphaModFix/>
            </a:blip>
            <a:stretch>
              <a:fillRect/>
            </a:stretch>
          </p:blipFill>
          <p:spPr>
            <a:xfrm>
              <a:off x="2513500" y="1846450"/>
              <a:ext cx="682100" cy="682100"/>
            </a:xfrm>
            <a:prstGeom prst="rect">
              <a:avLst/>
            </a:prstGeom>
            <a:noFill/>
            <a:ln>
              <a:noFill/>
            </a:ln>
          </p:spPr>
        </p:pic>
        <p:sp>
          <p:nvSpPr>
            <p:cNvPr id="216" name="Google Shape;216;p39"/>
            <p:cNvSpPr txBox="1"/>
            <p:nvPr/>
          </p:nvSpPr>
          <p:spPr>
            <a:xfrm>
              <a:off x="2287276" y="2683838"/>
              <a:ext cx="1053900" cy="63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Explore</a:t>
              </a:r>
              <a:r>
                <a:rPr lang="en" sz="1800">
                  <a:solidFill>
                    <a:srgbClr val="595959"/>
                  </a:solidFill>
                  <a:latin typeface="Google Sans"/>
                  <a:ea typeface="Google Sans"/>
                  <a:cs typeface="Google Sans"/>
                  <a:sym typeface="Google Sans"/>
                </a:rPr>
                <a:t> Data</a:t>
              </a:r>
              <a:endParaRPr sz="1800">
                <a:solidFill>
                  <a:srgbClr val="595959"/>
                </a:solidFill>
                <a:latin typeface="Google Sans"/>
                <a:ea typeface="Google Sans"/>
                <a:cs typeface="Google Sans"/>
                <a:sym typeface="Google Sans"/>
              </a:endParaRPr>
            </a:p>
          </p:txBody>
        </p:sp>
      </p:grpSp>
      <p:grpSp>
        <p:nvGrpSpPr>
          <p:cNvPr id="217" name="Google Shape;217;p39"/>
          <p:cNvGrpSpPr/>
          <p:nvPr/>
        </p:nvGrpSpPr>
        <p:grpSpPr>
          <a:xfrm>
            <a:off x="6036774" y="2050813"/>
            <a:ext cx="1758600" cy="1204266"/>
            <a:chOff x="3858705" y="1876726"/>
            <a:chExt cx="1758600" cy="1204266"/>
          </a:xfrm>
        </p:grpSpPr>
        <p:pic>
          <p:nvPicPr>
            <p:cNvPr id="218" name="Google Shape;218;p39"/>
            <p:cNvPicPr preferRelativeResize="0"/>
            <p:nvPr/>
          </p:nvPicPr>
          <p:blipFill>
            <a:blip r:embed="rId4">
              <a:alphaModFix/>
            </a:blip>
            <a:stretch>
              <a:fillRect/>
            </a:stretch>
          </p:blipFill>
          <p:spPr>
            <a:xfrm>
              <a:off x="4404489" y="1876726"/>
              <a:ext cx="682150" cy="682150"/>
            </a:xfrm>
            <a:prstGeom prst="rect">
              <a:avLst/>
            </a:prstGeom>
            <a:noFill/>
            <a:ln>
              <a:noFill/>
            </a:ln>
          </p:spPr>
        </p:pic>
        <p:sp>
          <p:nvSpPr>
            <p:cNvPr id="219" name="Google Shape;219;p39"/>
            <p:cNvSpPr txBox="1"/>
            <p:nvPr/>
          </p:nvSpPr>
          <p:spPr>
            <a:xfrm>
              <a:off x="3858705" y="2832892"/>
              <a:ext cx="1758600" cy="248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Ret</a:t>
              </a:r>
              <a:r>
                <a:rPr lang="en" sz="1800">
                  <a:solidFill>
                    <a:srgbClr val="595959"/>
                  </a:solidFill>
                  <a:latin typeface="Google Sans"/>
                  <a:ea typeface="Google Sans"/>
                  <a:cs typeface="Google Sans"/>
                  <a:sym typeface="Google Sans"/>
                </a:rPr>
                <a:t>rain Classification Layers</a:t>
              </a:r>
              <a:endParaRPr sz="1800">
                <a:solidFill>
                  <a:srgbClr val="595959"/>
                </a:solidFill>
                <a:latin typeface="Google Sans"/>
                <a:ea typeface="Google Sans"/>
                <a:cs typeface="Google Sans"/>
                <a:sym typeface="Google Sans"/>
              </a:endParaRPr>
            </a:p>
          </p:txBody>
        </p:sp>
      </p:grpSp>
      <p:cxnSp>
        <p:nvCxnSpPr>
          <p:cNvPr id="220" name="Google Shape;220;p39"/>
          <p:cNvCxnSpPr/>
          <p:nvPr/>
        </p:nvCxnSpPr>
        <p:spPr>
          <a:xfrm>
            <a:off x="5862975" y="2419375"/>
            <a:ext cx="560700" cy="0"/>
          </a:xfrm>
          <a:prstGeom prst="straightConnector1">
            <a:avLst/>
          </a:prstGeom>
          <a:noFill/>
          <a:ln cap="flat" cmpd="sng" w="28575">
            <a:solidFill>
              <a:srgbClr val="595959"/>
            </a:solidFill>
            <a:prstDash val="solid"/>
            <a:round/>
            <a:headEnd len="med" w="med" type="none"/>
            <a:tailEnd len="med" w="med" type="triangle"/>
          </a:ln>
        </p:spPr>
      </p:cxnSp>
      <p:cxnSp>
        <p:nvCxnSpPr>
          <p:cNvPr id="221" name="Google Shape;221;p39"/>
          <p:cNvCxnSpPr>
            <a:stCxn id="222" idx="2"/>
            <a:endCxn id="216" idx="2"/>
          </p:cNvCxnSpPr>
          <p:nvPr/>
        </p:nvCxnSpPr>
        <p:spPr>
          <a:xfrm rot="5400000">
            <a:off x="5833325" y="916074"/>
            <a:ext cx="73500" cy="5067000"/>
          </a:xfrm>
          <a:prstGeom prst="bentConnector3">
            <a:avLst>
              <a:gd fmla="val 750954" name="adj1"/>
            </a:avLst>
          </a:prstGeom>
          <a:noFill/>
          <a:ln cap="flat" cmpd="sng" w="28575">
            <a:solidFill>
              <a:srgbClr val="999999"/>
            </a:solidFill>
            <a:prstDash val="solid"/>
            <a:round/>
            <a:headEnd len="med" w="med" type="none"/>
            <a:tailEnd len="med" w="med" type="triangle"/>
          </a:ln>
        </p:spPr>
      </p:cxnSp>
      <p:grpSp>
        <p:nvGrpSpPr>
          <p:cNvPr id="223" name="Google Shape;223;p39"/>
          <p:cNvGrpSpPr/>
          <p:nvPr/>
        </p:nvGrpSpPr>
        <p:grpSpPr>
          <a:xfrm>
            <a:off x="7597025" y="2052390"/>
            <a:ext cx="1613100" cy="1360434"/>
            <a:chOff x="6987425" y="2357190"/>
            <a:chExt cx="1613100" cy="1360434"/>
          </a:xfrm>
        </p:grpSpPr>
        <p:sp>
          <p:nvSpPr>
            <p:cNvPr id="224" name="Google Shape;224;p39"/>
            <p:cNvSpPr/>
            <p:nvPr/>
          </p:nvSpPr>
          <p:spPr>
            <a:xfrm>
              <a:off x="7423084" y="2357190"/>
              <a:ext cx="780600" cy="68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 name="Google Shape;225;p39"/>
            <p:cNvGrpSpPr/>
            <p:nvPr/>
          </p:nvGrpSpPr>
          <p:grpSpPr>
            <a:xfrm>
              <a:off x="6987425" y="2454347"/>
              <a:ext cx="1613100" cy="1263277"/>
              <a:chOff x="5944088" y="2633334"/>
              <a:chExt cx="1613100" cy="1263277"/>
            </a:xfrm>
          </p:grpSpPr>
          <p:pic>
            <p:nvPicPr>
              <p:cNvPr descr="lightbulb_outline_grey600_48dp.png" id="226" name="Google Shape;226;p39"/>
              <p:cNvPicPr preferRelativeResize="0"/>
              <p:nvPr/>
            </p:nvPicPr>
            <p:blipFill rotWithShape="1">
              <a:blip r:embed="rId5">
                <a:alphaModFix/>
              </a:blip>
              <a:srcRect b="0" l="0" r="0" t="0"/>
              <a:stretch/>
            </p:blipFill>
            <p:spPr>
              <a:xfrm>
                <a:off x="6503497" y="2633334"/>
                <a:ext cx="525350" cy="525350"/>
              </a:xfrm>
              <a:prstGeom prst="rect">
                <a:avLst/>
              </a:prstGeom>
              <a:noFill/>
              <a:ln>
                <a:noFill/>
              </a:ln>
            </p:spPr>
          </p:pic>
          <p:sp>
            <p:nvSpPr>
              <p:cNvPr id="222" name="Google Shape;222;p39"/>
              <p:cNvSpPr txBox="1"/>
              <p:nvPr/>
            </p:nvSpPr>
            <p:spPr>
              <a:xfrm>
                <a:off x="5944088" y="3371312"/>
                <a:ext cx="1613100" cy="52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Predict</a:t>
                </a:r>
                <a:endParaRPr sz="1800">
                  <a:solidFill>
                    <a:srgbClr val="595959"/>
                  </a:solidFill>
                  <a:latin typeface="Google Sans"/>
                  <a:ea typeface="Google Sans"/>
                  <a:cs typeface="Google Sans"/>
                  <a:sym typeface="Google Sans"/>
                </a:endParaRPr>
              </a:p>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Evaluate</a:t>
                </a:r>
                <a:endParaRPr sz="1800">
                  <a:solidFill>
                    <a:srgbClr val="595959"/>
                  </a:solidFill>
                  <a:latin typeface="Google Sans"/>
                  <a:ea typeface="Google Sans"/>
                  <a:cs typeface="Google Sans"/>
                  <a:sym typeface="Google Sans"/>
                </a:endParaRPr>
              </a:p>
            </p:txBody>
          </p:sp>
        </p:grpSp>
      </p:grpSp>
      <p:cxnSp>
        <p:nvCxnSpPr>
          <p:cNvPr id="227" name="Google Shape;227;p39"/>
          <p:cNvCxnSpPr/>
          <p:nvPr/>
        </p:nvCxnSpPr>
        <p:spPr>
          <a:xfrm>
            <a:off x="7347850" y="2419375"/>
            <a:ext cx="543900" cy="0"/>
          </a:xfrm>
          <a:prstGeom prst="straightConnector1">
            <a:avLst/>
          </a:prstGeom>
          <a:noFill/>
          <a:ln cap="flat" cmpd="sng" w="28575">
            <a:solidFill>
              <a:srgbClr val="595959"/>
            </a:solidFill>
            <a:prstDash val="solid"/>
            <a:round/>
            <a:headEnd len="med" w="med" type="none"/>
            <a:tailEnd len="med" w="med" type="triangle"/>
          </a:ln>
        </p:spPr>
      </p:cxnSp>
      <p:grpSp>
        <p:nvGrpSpPr>
          <p:cNvPr id="228" name="Google Shape;228;p39"/>
          <p:cNvGrpSpPr/>
          <p:nvPr/>
        </p:nvGrpSpPr>
        <p:grpSpPr>
          <a:xfrm>
            <a:off x="4214188" y="2057722"/>
            <a:ext cx="2055900" cy="1211240"/>
            <a:chOff x="3527406" y="1876726"/>
            <a:chExt cx="2055900" cy="1211240"/>
          </a:xfrm>
        </p:grpSpPr>
        <p:pic>
          <p:nvPicPr>
            <p:cNvPr id="229" name="Google Shape;229;p39"/>
            <p:cNvPicPr preferRelativeResize="0"/>
            <p:nvPr/>
          </p:nvPicPr>
          <p:blipFill>
            <a:blip r:embed="rId4">
              <a:alphaModFix/>
            </a:blip>
            <a:stretch>
              <a:fillRect/>
            </a:stretch>
          </p:blipFill>
          <p:spPr>
            <a:xfrm>
              <a:off x="4252089" y="1876726"/>
              <a:ext cx="682150" cy="682150"/>
            </a:xfrm>
            <a:prstGeom prst="rect">
              <a:avLst/>
            </a:prstGeom>
            <a:noFill/>
            <a:ln>
              <a:noFill/>
            </a:ln>
          </p:spPr>
        </p:pic>
        <p:sp>
          <p:nvSpPr>
            <p:cNvPr id="230" name="Google Shape;230;p39"/>
            <p:cNvSpPr txBox="1"/>
            <p:nvPr/>
          </p:nvSpPr>
          <p:spPr>
            <a:xfrm>
              <a:off x="3527406" y="2839866"/>
              <a:ext cx="2055900" cy="248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Reuse </a:t>
              </a:r>
              <a:br>
                <a:rPr lang="en" sz="1800">
                  <a:solidFill>
                    <a:srgbClr val="595959"/>
                  </a:solidFill>
                  <a:latin typeface="Google Sans"/>
                  <a:ea typeface="Google Sans"/>
                  <a:cs typeface="Google Sans"/>
                  <a:sym typeface="Google Sans"/>
                </a:rPr>
              </a:br>
              <a:r>
                <a:rPr lang="en" sz="1800">
                  <a:solidFill>
                    <a:srgbClr val="595959"/>
                  </a:solidFill>
                  <a:latin typeface="Google Sans"/>
                  <a:ea typeface="Google Sans"/>
                  <a:cs typeface="Google Sans"/>
                  <a:sym typeface="Google Sans"/>
                </a:rPr>
                <a:t>Pretrained</a:t>
              </a:r>
              <a:endParaRPr sz="1800">
                <a:solidFill>
                  <a:srgbClr val="595959"/>
                </a:solidFill>
                <a:latin typeface="Google Sans"/>
                <a:ea typeface="Google Sans"/>
                <a:cs typeface="Google Sans"/>
                <a:sym typeface="Google Sans"/>
              </a:endParaRPr>
            </a:p>
            <a:p>
              <a:pPr indent="0" lvl="0" marL="0" rtl="0" algn="ctr">
                <a:spcBef>
                  <a:spcPts val="0"/>
                </a:spcBef>
                <a:spcAft>
                  <a:spcPts val="0"/>
                </a:spcAft>
                <a:buNone/>
              </a:pPr>
              <a:r>
                <a:rPr lang="en" sz="1800">
                  <a:solidFill>
                    <a:srgbClr val="595959"/>
                  </a:solidFill>
                  <a:latin typeface="Google Sans"/>
                  <a:ea typeface="Google Sans"/>
                  <a:cs typeface="Google Sans"/>
                  <a:sym typeface="Google Sans"/>
                </a:rPr>
                <a:t>Model</a:t>
              </a:r>
              <a:endParaRPr sz="1800">
                <a:solidFill>
                  <a:srgbClr val="595959"/>
                </a:solidFill>
                <a:latin typeface="Google Sans"/>
                <a:ea typeface="Google Sans"/>
                <a:cs typeface="Google Sans"/>
                <a:sym typeface="Google Sans"/>
              </a:endParaRPr>
            </a:p>
          </p:txBody>
        </p:sp>
      </p:grpSp>
      <p:cxnSp>
        <p:nvCxnSpPr>
          <p:cNvPr id="231" name="Google Shape;231;p39"/>
          <p:cNvCxnSpPr/>
          <p:nvPr/>
        </p:nvCxnSpPr>
        <p:spPr>
          <a:xfrm>
            <a:off x="4079250" y="2419375"/>
            <a:ext cx="609600" cy="0"/>
          </a:xfrm>
          <a:prstGeom prst="straightConnector1">
            <a:avLst/>
          </a:prstGeom>
          <a:noFill/>
          <a:ln cap="flat" cmpd="sng" w="28575">
            <a:solidFill>
              <a:srgbClr val="595959"/>
            </a:solidFill>
            <a:prstDash val="solid"/>
            <a:round/>
            <a:headEnd len="med" w="med" type="none"/>
            <a:tailEnd len="med" w="med" type="triangle"/>
          </a:ln>
        </p:spPr>
      </p:cxnSp>
      <p:pic>
        <p:nvPicPr>
          <p:cNvPr id="232" name="Google Shape;232;p39"/>
          <p:cNvPicPr preferRelativeResize="0"/>
          <p:nvPr/>
        </p:nvPicPr>
        <p:blipFill>
          <a:blip r:embed="rId6">
            <a:alphaModFix/>
          </a:blip>
          <a:stretch>
            <a:fillRect/>
          </a:stretch>
        </p:blipFill>
        <p:spPr>
          <a:xfrm>
            <a:off x="1695298" y="2233827"/>
            <a:ext cx="426600" cy="426600"/>
          </a:xfrm>
          <a:prstGeom prst="rect">
            <a:avLst/>
          </a:prstGeom>
          <a:noFill/>
          <a:ln>
            <a:noFill/>
          </a:ln>
        </p:spPr>
      </p:pic>
      <p:cxnSp>
        <p:nvCxnSpPr>
          <p:cNvPr id="233" name="Google Shape;233;p39"/>
          <p:cNvCxnSpPr/>
          <p:nvPr/>
        </p:nvCxnSpPr>
        <p:spPr>
          <a:xfrm>
            <a:off x="1096750" y="2447113"/>
            <a:ext cx="426600" cy="0"/>
          </a:xfrm>
          <a:prstGeom prst="straightConnector1">
            <a:avLst/>
          </a:prstGeom>
          <a:noFill/>
          <a:ln cap="flat" cmpd="sng" w="28575">
            <a:solidFill>
              <a:srgbClr val="595959"/>
            </a:solidFill>
            <a:prstDash val="solid"/>
            <a:round/>
            <a:headEnd len="med" w="med" type="none"/>
            <a:tailEnd len="med" w="med" type="triangle"/>
          </a:ln>
        </p:spPr>
      </p:cxnSp>
      <p:cxnSp>
        <p:nvCxnSpPr>
          <p:cNvPr id="234" name="Google Shape;234;p39"/>
          <p:cNvCxnSpPr>
            <a:stCxn id="224" idx="0"/>
            <a:endCxn id="235" idx="0"/>
          </p:cNvCxnSpPr>
          <p:nvPr/>
        </p:nvCxnSpPr>
        <p:spPr>
          <a:xfrm rot="5400000">
            <a:off x="4473334" y="-1784160"/>
            <a:ext cx="113100" cy="7786200"/>
          </a:xfrm>
          <a:prstGeom prst="bentConnector3">
            <a:avLst>
              <a:gd fmla="val -210544" name="adj1"/>
            </a:avLst>
          </a:prstGeom>
          <a:noFill/>
          <a:ln cap="flat" cmpd="sng" w="28575">
            <a:solidFill>
              <a:srgbClr val="999999"/>
            </a:solidFill>
            <a:prstDash val="solid"/>
            <a:round/>
            <a:headEnd len="med" w="med" type="none"/>
            <a:tailEnd len="med" w="med" type="triangle"/>
          </a:ln>
        </p:spPr>
      </p:cxnSp>
      <p:cxnSp>
        <p:nvCxnSpPr>
          <p:cNvPr id="236" name="Google Shape;236;p39"/>
          <p:cNvCxnSpPr/>
          <p:nvPr/>
        </p:nvCxnSpPr>
        <p:spPr>
          <a:xfrm>
            <a:off x="2293850" y="2447113"/>
            <a:ext cx="517200" cy="0"/>
          </a:xfrm>
          <a:prstGeom prst="straightConnector1">
            <a:avLst/>
          </a:prstGeom>
          <a:noFill/>
          <a:ln cap="flat" cmpd="sng" w="28575">
            <a:solidFill>
              <a:srgbClr val="595959"/>
            </a:solidFill>
            <a:prstDash val="solid"/>
            <a:round/>
            <a:headEnd len="med" w="med" type="none"/>
            <a:tailEnd len="med" w="med" type="triangle"/>
          </a:ln>
        </p:spPr>
      </p:cxnSp>
      <p:grpSp>
        <p:nvGrpSpPr>
          <p:cNvPr id="237" name="Google Shape;237;p39"/>
          <p:cNvGrpSpPr/>
          <p:nvPr/>
        </p:nvGrpSpPr>
        <p:grpSpPr>
          <a:xfrm>
            <a:off x="348880" y="2165540"/>
            <a:ext cx="575927" cy="563166"/>
            <a:chOff x="1051045" y="2261200"/>
            <a:chExt cx="780600" cy="763200"/>
          </a:xfrm>
        </p:grpSpPr>
        <p:sp>
          <p:nvSpPr>
            <p:cNvPr id="235" name="Google Shape;235;p39"/>
            <p:cNvSpPr/>
            <p:nvPr/>
          </p:nvSpPr>
          <p:spPr>
            <a:xfrm>
              <a:off x="1051045" y="2261200"/>
              <a:ext cx="780600" cy="68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ic_face_grey600_2x_web_48dp.png" id="238" name="Google Shape;238;p39"/>
            <p:cNvPicPr preferRelativeResize="0"/>
            <p:nvPr/>
          </p:nvPicPr>
          <p:blipFill rotWithShape="1">
            <a:blip r:embed="rId7">
              <a:alphaModFix/>
            </a:blip>
            <a:srcRect b="-16699" l="0" r="0" t="0"/>
            <a:stretch/>
          </p:blipFill>
          <p:spPr>
            <a:xfrm>
              <a:off x="1163425" y="2370600"/>
              <a:ext cx="560225" cy="653800"/>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40"/>
          <p:cNvSpPr txBox="1"/>
          <p:nvPr>
            <p:ph type="title"/>
          </p:nvPr>
        </p:nvSpPr>
        <p:spPr>
          <a:xfrm>
            <a:off x="1049225" y="1909300"/>
            <a:ext cx="7007700" cy="98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Google Sans"/>
                <a:ea typeface="Google Sans"/>
                <a:cs typeface="Google Sans"/>
                <a:sym typeface="Google Sans"/>
              </a:rPr>
              <a:t>What is a pre-trained model?</a:t>
            </a:r>
            <a:endParaRPr sz="2400">
              <a:latin typeface="Google Sans"/>
              <a:ea typeface="Google Sans"/>
              <a:cs typeface="Google Sans"/>
              <a:sym typeface="Googl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41"/>
          <p:cNvSpPr txBox="1"/>
          <p:nvPr/>
        </p:nvSpPr>
        <p:spPr>
          <a:xfrm>
            <a:off x="617225" y="925825"/>
            <a:ext cx="7818000" cy="334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202124"/>
                </a:solidFill>
                <a:highlight>
                  <a:srgbClr val="FFFFFF"/>
                </a:highlight>
                <a:latin typeface="Google Sans"/>
                <a:ea typeface="Google Sans"/>
                <a:cs typeface="Google Sans"/>
                <a:sym typeface="Google Sans"/>
              </a:rPr>
              <a:t>A </a:t>
            </a:r>
            <a:r>
              <a:rPr b="1" lang="en" sz="2400">
                <a:solidFill>
                  <a:srgbClr val="202124"/>
                </a:solidFill>
                <a:highlight>
                  <a:srgbClr val="FFFFFF"/>
                </a:highlight>
                <a:latin typeface="Google Sans"/>
                <a:ea typeface="Google Sans"/>
                <a:cs typeface="Google Sans"/>
                <a:sym typeface="Google Sans"/>
              </a:rPr>
              <a:t>pre-trained model</a:t>
            </a:r>
            <a:r>
              <a:rPr lang="en" sz="2400">
                <a:solidFill>
                  <a:srgbClr val="202124"/>
                </a:solidFill>
                <a:highlight>
                  <a:srgbClr val="FFFFFF"/>
                </a:highlight>
                <a:latin typeface="Google Sans"/>
                <a:ea typeface="Google Sans"/>
                <a:cs typeface="Google Sans"/>
                <a:sym typeface="Google Sans"/>
              </a:rPr>
              <a:t> is a saved network that was previously trained on a large dataset, typically for a large-scale image-classification task. </a:t>
            </a:r>
            <a:endParaRPr sz="2400">
              <a:solidFill>
                <a:srgbClr val="202124"/>
              </a:solidFill>
              <a:highlight>
                <a:srgbClr val="FFFFFF"/>
              </a:highlight>
              <a:latin typeface="Google Sans"/>
              <a:ea typeface="Google Sans"/>
              <a:cs typeface="Google Sans"/>
              <a:sym typeface="Google Sans"/>
            </a:endParaRPr>
          </a:p>
          <a:p>
            <a:pPr indent="0" lvl="0" marL="0" rtl="0" algn="ctr">
              <a:spcBef>
                <a:spcPts val="0"/>
              </a:spcBef>
              <a:spcAft>
                <a:spcPts val="0"/>
              </a:spcAft>
              <a:buNone/>
            </a:pPr>
            <a:r>
              <a:t/>
            </a:r>
            <a:endParaRPr sz="2400">
              <a:latin typeface="Google Sans"/>
              <a:ea typeface="Google Sans"/>
              <a:cs typeface="Google Sans"/>
              <a:sym typeface="Google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42"/>
          <p:cNvSpPr/>
          <p:nvPr/>
        </p:nvSpPr>
        <p:spPr>
          <a:xfrm>
            <a:off x="3814941" y="2622374"/>
            <a:ext cx="1415700" cy="513900"/>
          </a:xfrm>
          <a:prstGeom prst="rightArrow">
            <a:avLst>
              <a:gd fmla="val 50000" name="adj1"/>
              <a:gd fmla="val 50000" name="adj2"/>
            </a:avLst>
          </a:pr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Google Sans"/>
              <a:ea typeface="Google Sans"/>
              <a:cs typeface="Google Sans"/>
              <a:sym typeface="Google Sans"/>
            </a:endParaRPr>
          </a:p>
        </p:txBody>
      </p:sp>
      <p:sp>
        <p:nvSpPr>
          <p:cNvPr id="254" name="Google Shape;254;p42"/>
          <p:cNvSpPr txBox="1"/>
          <p:nvPr/>
        </p:nvSpPr>
        <p:spPr>
          <a:xfrm>
            <a:off x="354325" y="297175"/>
            <a:ext cx="6080700" cy="46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Google Sans"/>
                <a:ea typeface="Google Sans"/>
                <a:cs typeface="Google Sans"/>
                <a:sym typeface="Google Sans"/>
              </a:rPr>
              <a:t>Transfer Learning</a:t>
            </a:r>
            <a:endParaRPr b="1" sz="2400">
              <a:latin typeface="Google Sans"/>
              <a:ea typeface="Google Sans"/>
              <a:cs typeface="Google Sans"/>
              <a:sym typeface="Google Sans"/>
            </a:endParaRPr>
          </a:p>
        </p:txBody>
      </p:sp>
      <p:grpSp>
        <p:nvGrpSpPr>
          <p:cNvPr id="255" name="Google Shape;255;p42"/>
          <p:cNvGrpSpPr/>
          <p:nvPr/>
        </p:nvGrpSpPr>
        <p:grpSpPr>
          <a:xfrm>
            <a:off x="1707044" y="1038700"/>
            <a:ext cx="1588200" cy="3825725"/>
            <a:chOff x="1742894" y="963450"/>
            <a:chExt cx="1588200" cy="3825725"/>
          </a:xfrm>
        </p:grpSpPr>
        <p:sp>
          <p:nvSpPr>
            <p:cNvPr id="256" name="Google Shape;256;p42"/>
            <p:cNvSpPr/>
            <p:nvPr/>
          </p:nvSpPr>
          <p:spPr>
            <a:xfrm>
              <a:off x="1742894" y="2447151"/>
              <a:ext cx="1588200" cy="693900"/>
            </a:xfrm>
            <a:prstGeom prst="trapezoid">
              <a:avLst>
                <a:gd fmla="val 25000" name="adj"/>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Google Sans"/>
                  <a:ea typeface="Google Sans"/>
                  <a:cs typeface="Google Sans"/>
                  <a:sym typeface="Google Sans"/>
                </a:rPr>
                <a:t>Source Model</a:t>
              </a:r>
              <a:endParaRPr sz="1800">
                <a:latin typeface="Google Sans"/>
                <a:ea typeface="Google Sans"/>
                <a:cs typeface="Google Sans"/>
                <a:sym typeface="Google Sans"/>
              </a:endParaRPr>
            </a:p>
          </p:txBody>
        </p:sp>
        <p:sp>
          <p:nvSpPr>
            <p:cNvPr id="257" name="Google Shape;257;p42"/>
            <p:cNvSpPr/>
            <p:nvPr/>
          </p:nvSpPr>
          <p:spPr>
            <a:xfrm>
              <a:off x="1742894" y="3654797"/>
              <a:ext cx="1588105" cy="1134378"/>
            </a:xfrm>
            <a:prstGeom prst="flowChartMagneticDisk">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Google Sans"/>
                  <a:ea typeface="Google Sans"/>
                  <a:cs typeface="Google Sans"/>
                  <a:sym typeface="Google Sans"/>
                </a:rPr>
                <a:t>Source</a:t>
              </a:r>
              <a:r>
                <a:rPr lang="en" sz="1800">
                  <a:latin typeface="Google Sans"/>
                  <a:ea typeface="Google Sans"/>
                  <a:cs typeface="Google Sans"/>
                  <a:sym typeface="Google Sans"/>
                </a:rPr>
                <a:t> Data</a:t>
              </a:r>
              <a:endParaRPr sz="1800">
                <a:latin typeface="Google Sans"/>
                <a:ea typeface="Google Sans"/>
                <a:cs typeface="Google Sans"/>
                <a:sym typeface="Google Sans"/>
              </a:endParaRPr>
            </a:p>
          </p:txBody>
        </p:sp>
        <p:cxnSp>
          <p:nvCxnSpPr>
            <p:cNvPr id="258" name="Google Shape;258;p42"/>
            <p:cNvCxnSpPr>
              <a:stCxn id="257" idx="1"/>
              <a:endCxn id="256" idx="2"/>
            </p:cNvCxnSpPr>
            <p:nvPr/>
          </p:nvCxnSpPr>
          <p:spPr>
            <a:xfrm rot="10800000">
              <a:off x="2536946" y="3141197"/>
              <a:ext cx="0" cy="513600"/>
            </a:xfrm>
            <a:prstGeom prst="straightConnector1">
              <a:avLst/>
            </a:prstGeom>
            <a:noFill/>
            <a:ln cap="flat" cmpd="sng" w="19050">
              <a:solidFill>
                <a:schemeClr val="dk2"/>
              </a:solidFill>
              <a:prstDash val="solid"/>
              <a:round/>
              <a:headEnd len="med" w="med" type="none"/>
              <a:tailEnd len="med" w="med" type="triangle"/>
            </a:ln>
          </p:spPr>
        </p:cxnSp>
        <p:cxnSp>
          <p:nvCxnSpPr>
            <p:cNvPr id="259" name="Google Shape;259;p42"/>
            <p:cNvCxnSpPr>
              <a:stCxn id="256" idx="0"/>
              <a:endCxn id="260" idx="4"/>
            </p:cNvCxnSpPr>
            <p:nvPr/>
          </p:nvCxnSpPr>
          <p:spPr>
            <a:xfrm rot="10800000">
              <a:off x="2536994" y="1977951"/>
              <a:ext cx="0" cy="469200"/>
            </a:xfrm>
            <a:prstGeom prst="straightConnector1">
              <a:avLst/>
            </a:prstGeom>
            <a:noFill/>
            <a:ln cap="flat" cmpd="sng" w="19050">
              <a:solidFill>
                <a:schemeClr val="dk2"/>
              </a:solidFill>
              <a:prstDash val="solid"/>
              <a:round/>
              <a:headEnd len="med" w="med" type="none"/>
              <a:tailEnd len="med" w="med" type="triangle"/>
            </a:ln>
          </p:spPr>
        </p:cxnSp>
        <p:grpSp>
          <p:nvGrpSpPr>
            <p:cNvPr id="261" name="Google Shape;261;p42"/>
            <p:cNvGrpSpPr/>
            <p:nvPr/>
          </p:nvGrpSpPr>
          <p:grpSpPr>
            <a:xfrm>
              <a:off x="2018774" y="963450"/>
              <a:ext cx="1036139" cy="1014600"/>
              <a:chOff x="2018774" y="963450"/>
              <a:chExt cx="1036139" cy="1014600"/>
            </a:xfrm>
          </p:grpSpPr>
          <p:sp>
            <p:nvSpPr>
              <p:cNvPr id="260" name="Google Shape;260;p42"/>
              <p:cNvSpPr/>
              <p:nvPr/>
            </p:nvSpPr>
            <p:spPr>
              <a:xfrm>
                <a:off x="2019013" y="963450"/>
                <a:ext cx="1035900" cy="1014600"/>
              </a:xfrm>
              <a:prstGeom prst="ellipse">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Google Sans"/>
                  <a:ea typeface="Google Sans"/>
                  <a:cs typeface="Google Sans"/>
                  <a:sym typeface="Google Sans"/>
                </a:endParaRPr>
              </a:p>
            </p:txBody>
          </p:sp>
          <p:sp>
            <p:nvSpPr>
              <p:cNvPr id="262" name="Google Shape;262;p42"/>
              <p:cNvSpPr txBox="1"/>
              <p:nvPr/>
            </p:nvSpPr>
            <p:spPr>
              <a:xfrm>
                <a:off x="2018774" y="1109108"/>
                <a:ext cx="1035900" cy="69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Google Sans"/>
                    <a:ea typeface="Google Sans"/>
                    <a:cs typeface="Google Sans"/>
                    <a:sym typeface="Google Sans"/>
                  </a:rPr>
                  <a:t>Output Labels</a:t>
                </a:r>
                <a:endParaRPr sz="1800">
                  <a:solidFill>
                    <a:schemeClr val="dk1"/>
                  </a:solidFill>
                  <a:latin typeface="Google Sans"/>
                  <a:ea typeface="Google Sans"/>
                  <a:cs typeface="Google Sans"/>
                  <a:sym typeface="Google Sans"/>
                </a:endParaRPr>
              </a:p>
            </p:txBody>
          </p:sp>
        </p:grpSp>
      </p:grpSp>
      <p:grpSp>
        <p:nvGrpSpPr>
          <p:cNvPr id="263" name="Google Shape;263;p42"/>
          <p:cNvGrpSpPr/>
          <p:nvPr/>
        </p:nvGrpSpPr>
        <p:grpSpPr>
          <a:xfrm>
            <a:off x="5750338" y="1040250"/>
            <a:ext cx="1686600" cy="3794175"/>
            <a:chOff x="9062788" y="965000"/>
            <a:chExt cx="1686600" cy="3794175"/>
          </a:xfrm>
        </p:grpSpPr>
        <p:sp>
          <p:nvSpPr>
            <p:cNvPr id="264" name="Google Shape;264;p42"/>
            <p:cNvSpPr/>
            <p:nvPr/>
          </p:nvSpPr>
          <p:spPr>
            <a:xfrm>
              <a:off x="9112037" y="2417151"/>
              <a:ext cx="1588200" cy="693900"/>
            </a:xfrm>
            <a:prstGeom prst="trapezoid">
              <a:avLst>
                <a:gd fmla="val 25000" name="adj"/>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Google Sans"/>
                  <a:ea typeface="Google Sans"/>
                  <a:cs typeface="Google Sans"/>
                  <a:sym typeface="Google Sans"/>
                </a:rPr>
                <a:t>Source Model</a:t>
              </a:r>
              <a:endParaRPr sz="1800">
                <a:latin typeface="Google Sans"/>
                <a:ea typeface="Google Sans"/>
                <a:cs typeface="Google Sans"/>
                <a:sym typeface="Google Sans"/>
              </a:endParaRPr>
            </a:p>
          </p:txBody>
        </p:sp>
        <p:sp>
          <p:nvSpPr>
            <p:cNvPr id="265" name="Google Shape;265;p42"/>
            <p:cNvSpPr/>
            <p:nvPr/>
          </p:nvSpPr>
          <p:spPr>
            <a:xfrm>
              <a:off x="9112037" y="3624797"/>
              <a:ext cx="1588105" cy="1134378"/>
            </a:xfrm>
            <a:prstGeom prst="flowChartMagneticDisk">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ogle Sans"/>
                <a:ea typeface="Google Sans"/>
                <a:cs typeface="Google Sans"/>
                <a:sym typeface="Google Sans"/>
              </a:endParaRPr>
            </a:p>
          </p:txBody>
        </p:sp>
        <p:cxnSp>
          <p:nvCxnSpPr>
            <p:cNvPr id="266" name="Google Shape;266;p42"/>
            <p:cNvCxnSpPr>
              <a:stCxn id="264" idx="0"/>
              <a:endCxn id="267" idx="4"/>
            </p:cNvCxnSpPr>
            <p:nvPr/>
          </p:nvCxnSpPr>
          <p:spPr>
            <a:xfrm rot="10800000">
              <a:off x="9906137" y="1979451"/>
              <a:ext cx="0" cy="437700"/>
            </a:xfrm>
            <a:prstGeom prst="straightConnector1">
              <a:avLst/>
            </a:prstGeom>
            <a:noFill/>
            <a:ln cap="flat" cmpd="sng" w="19050">
              <a:solidFill>
                <a:schemeClr val="dk2"/>
              </a:solidFill>
              <a:prstDash val="solid"/>
              <a:round/>
              <a:headEnd len="med" w="med" type="none"/>
              <a:tailEnd len="med" w="med" type="triangle"/>
            </a:ln>
          </p:spPr>
        </p:cxnSp>
        <p:cxnSp>
          <p:nvCxnSpPr>
            <p:cNvPr id="268" name="Google Shape;268;p42"/>
            <p:cNvCxnSpPr>
              <a:stCxn id="265" idx="1"/>
              <a:endCxn id="264" idx="2"/>
            </p:cNvCxnSpPr>
            <p:nvPr/>
          </p:nvCxnSpPr>
          <p:spPr>
            <a:xfrm rot="10800000">
              <a:off x="9906089" y="3111197"/>
              <a:ext cx="0" cy="513600"/>
            </a:xfrm>
            <a:prstGeom prst="straightConnector1">
              <a:avLst/>
            </a:prstGeom>
            <a:noFill/>
            <a:ln cap="flat" cmpd="sng" w="19050">
              <a:solidFill>
                <a:schemeClr val="dk2"/>
              </a:solidFill>
              <a:prstDash val="solid"/>
              <a:round/>
              <a:headEnd len="med" w="med" type="none"/>
              <a:tailEnd len="med" w="med" type="triangle"/>
            </a:ln>
          </p:spPr>
        </p:cxnSp>
        <p:grpSp>
          <p:nvGrpSpPr>
            <p:cNvPr id="269" name="Google Shape;269;p42"/>
            <p:cNvGrpSpPr/>
            <p:nvPr/>
          </p:nvGrpSpPr>
          <p:grpSpPr>
            <a:xfrm>
              <a:off x="9388049" y="965000"/>
              <a:ext cx="1036139" cy="1014600"/>
              <a:chOff x="5676374" y="1039650"/>
              <a:chExt cx="1036139" cy="1014600"/>
            </a:xfrm>
          </p:grpSpPr>
          <p:sp>
            <p:nvSpPr>
              <p:cNvPr id="267" name="Google Shape;267;p42"/>
              <p:cNvSpPr/>
              <p:nvPr/>
            </p:nvSpPr>
            <p:spPr>
              <a:xfrm>
                <a:off x="5676613" y="1039650"/>
                <a:ext cx="1035900" cy="10146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Google Sans"/>
                  <a:ea typeface="Google Sans"/>
                  <a:cs typeface="Google Sans"/>
                  <a:sym typeface="Google Sans"/>
                </a:endParaRPr>
              </a:p>
            </p:txBody>
          </p:sp>
          <p:sp>
            <p:nvSpPr>
              <p:cNvPr id="270" name="Google Shape;270;p42"/>
              <p:cNvSpPr txBox="1"/>
              <p:nvPr/>
            </p:nvSpPr>
            <p:spPr>
              <a:xfrm>
                <a:off x="5676374" y="1185308"/>
                <a:ext cx="1035900" cy="69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Google Sans"/>
                    <a:ea typeface="Google Sans"/>
                    <a:cs typeface="Google Sans"/>
                    <a:sym typeface="Google Sans"/>
                  </a:rPr>
                  <a:t>Output Labels</a:t>
                </a:r>
                <a:endParaRPr sz="1800">
                  <a:solidFill>
                    <a:schemeClr val="dk1"/>
                  </a:solidFill>
                  <a:latin typeface="Google Sans"/>
                  <a:ea typeface="Google Sans"/>
                  <a:cs typeface="Google Sans"/>
                  <a:sym typeface="Google Sans"/>
                </a:endParaRPr>
              </a:p>
            </p:txBody>
          </p:sp>
        </p:grpSp>
        <p:sp>
          <p:nvSpPr>
            <p:cNvPr id="271" name="Google Shape;271;p42"/>
            <p:cNvSpPr txBox="1"/>
            <p:nvPr/>
          </p:nvSpPr>
          <p:spPr>
            <a:xfrm>
              <a:off x="9062788" y="3986075"/>
              <a:ext cx="1686600" cy="51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Google Sans"/>
                  <a:ea typeface="Google Sans"/>
                  <a:cs typeface="Google Sans"/>
                  <a:sym typeface="Google Sans"/>
                </a:rPr>
                <a:t>New Data</a:t>
              </a:r>
              <a:endParaRPr sz="18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a:solidFill>
                    <a:schemeClr val="dk1"/>
                  </a:solidFill>
                  <a:latin typeface="Google Sans"/>
                  <a:ea typeface="Google Sans"/>
                  <a:cs typeface="Google Sans"/>
                  <a:sym typeface="Google Sans"/>
                </a:rPr>
                <a:t>(different domain)</a:t>
              </a:r>
              <a:endParaRPr>
                <a:solidFill>
                  <a:schemeClr val="dk1"/>
                </a:solidFill>
                <a:latin typeface="Google Sans"/>
                <a:ea typeface="Google Sans"/>
                <a:cs typeface="Google Sans"/>
                <a:sym typeface="Google Sans"/>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Google AI">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AI">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